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8" r:id="rId1"/>
  </p:sldMasterIdLst>
  <p:handoutMasterIdLst>
    <p:handoutMasterId r:id="rId11"/>
  </p:handoutMasterIdLst>
  <p:sldIdLst>
    <p:sldId id="256" r:id="rId2"/>
    <p:sldId id="257" r:id="rId3"/>
    <p:sldId id="261" r:id="rId4"/>
    <p:sldId id="262" r:id="rId5"/>
    <p:sldId id="263" r:id="rId6"/>
    <p:sldId id="260" r:id="rId7"/>
    <p:sldId id="264" r:id="rId8"/>
    <p:sldId id="265" r:id="rId9"/>
    <p:sldId id="266" r:id="rId10"/>
  </p:sldIdLst>
  <p:sldSz cx="9144000" cy="6858000" type="screen4x3"/>
  <p:notesSz cx="7023100"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3" d="100"/>
          <a:sy n="83" d="100"/>
        </p:scale>
        <p:origin x="1206" y="9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343" cy="465455"/>
          </a:xfrm>
          <a:prstGeom prst="rect">
            <a:avLst/>
          </a:prstGeom>
        </p:spPr>
        <p:txBody>
          <a:bodyPr vert="horz" lIns="93324" tIns="46662" rIns="93324" bIns="46662" rtlCol="0"/>
          <a:lstStyle>
            <a:lvl1pPr algn="l">
              <a:defRPr sz="1200"/>
            </a:lvl1pPr>
          </a:lstStyle>
          <a:p>
            <a:endParaRPr lang="en-US"/>
          </a:p>
        </p:txBody>
      </p:sp>
      <p:sp>
        <p:nvSpPr>
          <p:cNvPr id="3" name="Date Placeholder 2"/>
          <p:cNvSpPr>
            <a:spLocks noGrp="1"/>
          </p:cNvSpPr>
          <p:nvPr>
            <p:ph type="dt" sz="quarter" idx="1"/>
          </p:nvPr>
        </p:nvSpPr>
        <p:spPr>
          <a:xfrm>
            <a:off x="3978132" y="0"/>
            <a:ext cx="3043343" cy="465455"/>
          </a:xfrm>
          <a:prstGeom prst="rect">
            <a:avLst/>
          </a:prstGeom>
        </p:spPr>
        <p:txBody>
          <a:bodyPr vert="horz" lIns="93324" tIns="46662" rIns="93324" bIns="46662" rtlCol="0"/>
          <a:lstStyle>
            <a:lvl1pPr algn="r">
              <a:defRPr sz="1200"/>
            </a:lvl1pPr>
          </a:lstStyle>
          <a:p>
            <a:fld id="{7C68C69C-1A96-4E4D-89CE-54C49D784AFF}" type="datetimeFigureOut">
              <a:rPr lang="en-US" smtClean="0"/>
              <a:t>11/15/2016</a:t>
            </a:fld>
            <a:endParaRPr lang="en-US"/>
          </a:p>
        </p:txBody>
      </p:sp>
      <p:sp>
        <p:nvSpPr>
          <p:cNvPr id="4" name="Footer Placeholder 3"/>
          <p:cNvSpPr>
            <a:spLocks noGrp="1"/>
          </p:cNvSpPr>
          <p:nvPr>
            <p:ph type="ftr" sz="quarter" idx="2"/>
          </p:nvPr>
        </p:nvSpPr>
        <p:spPr>
          <a:xfrm>
            <a:off x="0" y="8842029"/>
            <a:ext cx="3043343" cy="465455"/>
          </a:xfrm>
          <a:prstGeom prst="rect">
            <a:avLst/>
          </a:prstGeom>
        </p:spPr>
        <p:txBody>
          <a:bodyPr vert="horz" lIns="93324" tIns="46662" rIns="93324" bIns="46662" rtlCol="0" anchor="b"/>
          <a:lstStyle>
            <a:lvl1pPr algn="l">
              <a:defRPr sz="1200"/>
            </a:lvl1pPr>
          </a:lstStyle>
          <a:p>
            <a:endParaRPr lang="en-US"/>
          </a:p>
        </p:txBody>
      </p:sp>
      <p:sp>
        <p:nvSpPr>
          <p:cNvPr id="5" name="Slide Number Placeholder 4"/>
          <p:cNvSpPr>
            <a:spLocks noGrp="1"/>
          </p:cNvSpPr>
          <p:nvPr>
            <p:ph type="sldNum" sz="quarter" idx="3"/>
          </p:nvPr>
        </p:nvSpPr>
        <p:spPr>
          <a:xfrm>
            <a:off x="3978132" y="8842029"/>
            <a:ext cx="3043343" cy="465455"/>
          </a:xfrm>
          <a:prstGeom prst="rect">
            <a:avLst/>
          </a:prstGeom>
        </p:spPr>
        <p:txBody>
          <a:bodyPr vert="horz" lIns="93324" tIns="46662" rIns="93324" bIns="46662" rtlCol="0" anchor="b"/>
          <a:lstStyle>
            <a:lvl1pPr algn="r">
              <a:defRPr sz="1200"/>
            </a:lvl1pPr>
          </a:lstStyle>
          <a:p>
            <a:fld id="{03944D1F-1CA1-47D1-A9A5-BA1486B33611}" type="slidenum">
              <a:rPr lang="en-US" smtClean="0"/>
              <a:t>‹#›</a:t>
            </a:fld>
            <a:endParaRPr lang="en-US"/>
          </a:p>
        </p:txBody>
      </p:sp>
    </p:spTree>
    <p:extLst>
      <p:ext uri="{BB962C8B-B14F-4D97-AF65-F5344CB8AC3E}">
        <p14:creationId xmlns:p14="http://schemas.microsoft.com/office/powerpoint/2010/main" val="2356835720"/>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1"/>
      </p:bgRef>
    </p:bg>
    <p:spTree>
      <p:nvGrpSpPr>
        <p:cNvPr id="1" name=""/>
        <p:cNvGrpSpPr/>
        <p:nvPr/>
      </p:nvGrpSpPr>
      <p:grpSpPr>
        <a:xfrm>
          <a:off x="0" y="0"/>
          <a:ext cx="0" cy="0"/>
          <a:chOff x="0" y="0"/>
          <a:chExt cx="0" cy="0"/>
        </a:xfrm>
      </p:grpSpPr>
      <p:sp>
        <p:nvSpPr>
          <p:cNvPr id="8" name="Rectangle 7"/>
          <p:cNvSpPr/>
          <p:nvPr/>
        </p:nvSpPr>
        <p:spPr>
          <a:xfrm flipH="1">
            <a:off x="2667000" y="0"/>
            <a:ext cx="6477000" cy="6858000"/>
          </a:xfrm>
          <a:prstGeom prst="rect">
            <a:avLst/>
          </a:prstGeom>
          <a:blipFill>
            <a:blip r:embed="rId2" cstate="print">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traight Connector 8"/>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p>
            <a:endParaRPr kumimoji="0" lang="en-US"/>
          </a:p>
        </p:txBody>
      </p:sp>
      <p:sp>
        <p:nvSpPr>
          <p:cNvPr id="12" name="Title 11"/>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en-US"/>
              <a:t>Click to edit Master title style</a:t>
            </a:r>
          </a:p>
        </p:txBody>
      </p:sp>
      <p:sp>
        <p:nvSpPr>
          <p:cNvPr id="25" name="Subtitle 24"/>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a:t>Click to edit Master subtitle style</a:t>
            </a:r>
          </a:p>
        </p:txBody>
      </p:sp>
      <p:sp>
        <p:nvSpPr>
          <p:cNvPr id="31" name="Date Placeholder 30"/>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fld id="{B44F27C5-7D88-4072-907E-3F8FEA0686F2}" type="datetimeFigureOut">
              <a:rPr lang="en-US" smtClean="0"/>
              <a:t>11/15/2016</a:t>
            </a:fld>
            <a:endParaRPr lang="en-US"/>
          </a:p>
        </p:txBody>
      </p:sp>
      <p:sp>
        <p:nvSpPr>
          <p:cNvPr id="18" name="Footer Placeholder 17"/>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endParaRPr lang="en-US"/>
          </a:p>
        </p:txBody>
      </p:sp>
      <p:sp>
        <p:nvSpPr>
          <p:cNvPr id="29" name="Slide Number Placeholder 28"/>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fld id="{D3369675-52F8-402D-82FF-D8BADF6E079A}"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B44F27C5-7D88-4072-907E-3F8FEA0686F2}" type="datetimeFigureOut">
              <a:rPr lang="en-US" smtClean="0"/>
              <a:t>11/15/2016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3369675-52F8-402D-82FF-D8BADF6E079A}"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274955"/>
            <a:ext cx="1524000" cy="5851525"/>
          </a:xfrm>
        </p:spPr>
        <p:txBody>
          <a:bodyPr vert="eaVert" anchor="t"/>
          <a:lstStyle/>
          <a:p>
            <a:r>
              <a:rPr kumimoji="0" lang="en-US"/>
              <a:t>Click to edit Master title style</a:t>
            </a:r>
          </a:p>
        </p:txBody>
      </p:sp>
      <p:sp>
        <p:nvSpPr>
          <p:cNvPr id="3" name="Vertical Text Placeholder 2"/>
          <p:cNvSpPr>
            <a:spLocks noGrp="1"/>
          </p:cNvSpPr>
          <p:nvPr>
            <p:ph type="body" orient="vert" idx="1"/>
          </p:nvPr>
        </p:nvSpPr>
        <p:spPr>
          <a:xfrm>
            <a:off x="457200" y="274642"/>
            <a:ext cx="6019800" cy="5851525"/>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a:xfrm>
            <a:off x="4242816" y="6557946"/>
            <a:ext cx="2002464" cy="226902"/>
          </a:xfrm>
        </p:spPr>
        <p:txBody>
          <a:bodyPr/>
          <a:lstStyle/>
          <a:p>
            <a:fld id="{B44F27C5-7D88-4072-907E-3F8FEA0686F2}" type="datetimeFigureOut">
              <a:rPr lang="en-US" smtClean="0"/>
              <a:t>11/15/2016</a:t>
            </a:fld>
            <a:endParaRPr lang="en-US"/>
          </a:p>
        </p:txBody>
      </p:sp>
      <p:sp>
        <p:nvSpPr>
          <p:cNvPr id="5" name="Footer Placeholder 4"/>
          <p:cNvSpPr>
            <a:spLocks noGrp="1"/>
          </p:cNvSpPr>
          <p:nvPr>
            <p:ph type="ftr" sz="quarter" idx="11"/>
          </p:nvPr>
        </p:nvSpPr>
        <p:spPr>
          <a:xfrm>
            <a:off x="457200" y="6556248"/>
            <a:ext cx="3657600" cy="228600"/>
          </a:xfrm>
        </p:spPr>
        <p:txBody>
          <a:bodyPr/>
          <a:lstStyle/>
          <a:p>
            <a:endParaRPr lang="en-US"/>
          </a:p>
        </p:txBody>
      </p:sp>
      <p:sp>
        <p:nvSpPr>
          <p:cNvPr id="6" name="Slide Number Placeholder 5"/>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D3369675-52F8-402D-82FF-D8BADF6E079A}"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B44F27C5-7D88-4072-907E-3F8FEA0686F2}" type="datetimeFigureOut">
              <a:rPr lang="en-US" smtClean="0"/>
              <a:t>11/15/2016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3369675-52F8-402D-82FF-D8BADF6E079A}"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en-US"/>
              <a:t>Click to edit Master title style</a:t>
            </a:r>
          </a:p>
        </p:txBody>
      </p:sp>
      <p:sp>
        <p:nvSpPr>
          <p:cNvPr id="3" name="Text Placeholder 2"/>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a:t>Click to edit Master text styles</a:t>
            </a:r>
          </a:p>
        </p:txBody>
      </p:sp>
      <p:sp>
        <p:nvSpPr>
          <p:cNvPr id="4" name="Date Placeholder 3"/>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fld id="{B44F27C5-7D88-4072-907E-3F8FEA0686F2}" type="datetimeFigureOut">
              <a:rPr lang="en-US" smtClean="0"/>
              <a:t>11/15/2016</a:t>
            </a:fld>
            <a:endParaRPr lang="en-US"/>
          </a:p>
        </p:txBody>
      </p:sp>
      <p:sp>
        <p:nvSpPr>
          <p:cNvPr id="5" name="Footer Placeholder 4"/>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endParaRPr lang="en-US"/>
          </a:p>
        </p:txBody>
      </p:sp>
      <p:sp>
        <p:nvSpPr>
          <p:cNvPr id="6" name="Slide Number Placeholder 5"/>
          <p:cNvSpPr>
            <a:spLocks noGrp="1"/>
          </p:cNvSpPr>
          <p:nvPr>
            <p:ph type="sldNum" sz="quarter" idx="12"/>
          </p:nvPr>
        </p:nvSpPr>
        <p:spPr>
          <a:xfrm>
            <a:off x="6733952" y="6555112"/>
            <a:ext cx="588336" cy="228600"/>
          </a:xfrm>
        </p:spPr>
        <p:txBody>
          <a:bodyPr/>
          <a:lstStyle/>
          <a:p>
            <a:fld id="{D3369675-52F8-402D-82FF-D8BADF6E079A}"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p>
            <a:r>
              <a:rPr kumimoji="0" lang="en-US"/>
              <a:t>Click to edit Master title style</a:t>
            </a:r>
          </a:p>
        </p:txBody>
      </p:sp>
      <p:sp>
        <p:nvSpPr>
          <p:cNvPr id="3" name="Content Placeholder 2"/>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B44F27C5-7D88-4072-907E-3F8FEA0686F2}" type="datetimeFigureOut">
              <a:rPr lang="en-US" smtClean="0"/>
              <a:t>11/15/2016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3369675-52F8-402D-82FF-D8BADF6E079A}"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nchor="b"/>
          <a:lstStyle>
            <a:lvl1pPr>
              <a:defRPr/>
            </a:lvl1pPr>
            <a:extLst/>
          </a:lstStyle>
          <a:p>
            <a:r>
              <a:rPr kumimoji="0" lang="en-US"/>
              <a:t>Click to edit Master title style</a:t>
            </a:r>
          </a:p>
        </p:txBody>
      </p:sp>
      <p:sp>
        <p:nvSpPr>
          <p:cNvPr id="3" name="Text Placeholder 2"/>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B44F27C5-7D88-4072-907E-3F8FEA0686F2}" type="datetimeFigureOut">
              <a:rPr lang="en-US" smtClean="0"/>
              <a:t>11/15/2016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3369675-52F8-402D-82FF-D8BADF6E079A}"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p>
            <a:r>
              <a:rPr kumimoji="0" lang="en-US"/>
              <a:t>Click to edit Master title style</a:t>
            </a:r>
          </a:p>
        </p:txBody>
      </p:sp>
      <p:sp>
        <p:nvSpPr>
          <p:cNvPr id="3" name="Date Placeholder 2"/>
          <p:cNvSpPr>
            <a:spLocks noGrp="1"/>
          </p:cNvSpPr>
          <p:nvPr>
            <p:ph type="dt" sz="half" idx="10"/>
          </p:nvPr>
        </p:nvSpPr>
        <p:spPr/>
        <p:txBody>
          <a:bodyPr/>
          <a:lstStyle/>
          <a:p>
            <a:fld id="{B44F27C5-7D88-4072-907E-3F8FEA0686F2}" type="datetimeFigureOut">
              <a:rPr lang="en-US" smtClean="0"/>
              <a:t>11/15/2016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3369675-52F8-402D-82FF-D8BADF6E079A}"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solidFill>
                  <a:schemeClr val="tx2"/>
                </a:solidFill>
              </a:defRPr>
            </a:lvl1pPr>
            <a:extLst/>
          </a:lstStyle>
          <a:p>
            <a:fld id="{B44F27C5-7D88-4072-907E-3F8FEA0686F2}" type="datetimeFigureOut">
              <a:rPr lang="en-US" smtClean="0"/>
              <a:t>11/15/2016</a:t>
            </a:fld>
            <a:endParaRPr lang="en-US"/>
          </a:p>
        </p:txBody>
      </p:sp>
      <p:sp>
        <p:nvSpPr>
          <p:cNvPr id="3" name="Footer Placeholder 2"/>
          <p:cNvSpPr>
            <a:spLocks noGrp="1"/>
          </p:cNvSpPr>
          <p:nvPr>
            <p:ph type="ftr" sz="quarter" idx="11"/>
          </p:nvPr>
        </p:nvSpPr>
        <p:spPr/>
        <p:txBody>
          <a:bodyPr/>
          <a:lstStyle>
            <a:lvl1pPr>
              <a:defRPr>
                <a:solidFill>
                  <a:schemeClr val="tx2"/>
                </a:solidFill>
              </a:defRPr>
            </a:lvl1pPr>
            <a:extLst/>
          </a:lstStyle>
          <a:p>
            <a:endParaRPr lang="en-US"/>
          </a:p>
        </p:txBody>
      </p:sp>
      <p:sp>
        <p:nvSpPr>
          <p:cNvPr id="4" name="Slide Number Placeholder 3"/>
          <p:cNvSpPr>
            <a:spLocks noGrp="1"/>
          </p:cNvSpPr>
          <p:nvPr>
            <p:ph type="sldNum" sz="quarter" idx="12"/>
          </p:nvPr>
        </p:nvSpPr>
        <p:spPr/>
        <p:txBody>
          <a:bodyPr/>
          <a:lstStyle/>
          <a:p>
            <a:fld id="{D3369675-52F8-402D-82FF-D8BADF6E079A}"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en-US"/>
              <a:t>Click to edit Master title style</a:t>
            </a:r>
          </a:p>
        </p:txBody>
      </p:sp>
      <p:sp>
        <p:nvSpPr>
          <p:cNvPr id="3" name="Text Placeholder 2"/>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a:t>Click to edit Master text styles</a:t>
            </a:r>
          </a:p>
        </p:txBody>
      </p:sp>
      <p:sp>
        <p:nvSpPr>
          <p:cNvPr id="4" name="Content Placeholder 3"/>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B44F27C5-7D88-4072-907E-3F8FEA0686F2}" type="datetimeFigureOut">
              <a:rPr lang="en-US" smtClean="0"/>
              <a:t>11/15/2016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3369675-52F8-402D-82FF-D8BADF6E079A}"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2"/>
      </p:bgRef>
    </p:bg>
    <p:spTree>
      <p:nvGrpSpPr>
        <p:cNvPr id="1" name=""/>
        <p:cNvGrpSpPr/>
        <p:nvPr/>
      </p:nvGrpSpPr>
      <p:grpSpPr>
        <a:xfrm>
          <a:off x="0" y="0"/>
          <a:ext cx="0" cy="0"/>
          <a:chOff x="0" y="0"/>
          <a:chExt cx="0" cy="0"/>
        </a:xfrm>
      </p:grpSpPr>
      <p:sp>
        <p:nvSpPr>
          <p:cNvPr id="8" name="Rectangle 7"/>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Rectangle 8"/>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en-US"/>
              <a:t>Click to edit Master title style</a:t>
            </a:r>
            <a:endParaRPr kumimoji="0" lang="en-US" dirty="0"/>
          </a:p>
        </p:txBody>
      </p:sp>
      <p:sp>
        <p:nvSpPr>
          <p:cNvPr id="4" name="Text Placeholder 3"/>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en-US"/>
              <a:t>Click to edit Master text styles</a:t>
            </a:r>
          </a:p>
        </p:txBody>
      </p:sp>
      <p:sp>
        <p:nvSpPr>
          <p:cNvPr id="5" name="Date Placeholder 4"/>
          <p:cNvSpPr>
            <a:spLocks noGrp="1"/>
          </p:cNvSpPr>
          <p:nvPr>
            <p:ph type="dt" sz="half" idx="10"/>
          </p:nvPr>
        </p:nvSpPr>
        <p:spPr/>
        <p:txBody>
          <a:bodyPr/>
          <a:lstStyle/>
          <a:p>
            <a:fld id="{B44F27C5-7D88-4072-907E-3F8FEA0686F2}" type="datetimeFigureOut">
              <a:rPr lang="en-US" smtClean="0"/>
              <a:t>11/15/2016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3369675-52F8-402D-82FF-D8BADF6E079A}" type="slidenum">
              <a:rPr lang="en-US" smtClean="0"/>
              <a:t>‹#›</a:t>
            </a:fld>
            <a:endParaRPr lang="en-US"/>
          </a:p>
        </p:txBody>
      </p:sp>
      <p:sp>
        <p:nvSpPr>
          <p:cNvPr id="10" name="Picture Placeholder 9"/>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en-US"/>
              <a:t>Click icon to add picture</a:t>
            </a:r>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flipH="1">
            <a:off x="8153400" y="0"/>
            <a:ext cx="990600" cy="6858000"/>
          </a:xfrm>
          <a:prstGeom prst="rect">
            <a:avLst/>
          </a:prstGeom>
          <a:blipFill>
            <a:blip r:embed="rId13" cstate="print">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Title Placeholder 2"/>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p>
            <a:r>
              <a:rPr kumimoji="0" lang="en-US"/>
              <a:t>Click to edit Master title style</a:t>
            </a:r>
          </a:p>
        </p:txBody>
      </p:sp>
      <p:sp>
        <p:nvSpPr>
          <p:cNvPr id="31" name="Text Placeholder 30"/>
          <p:cNvSpPr>
            <a:spLocks noGrp="1"/>
          </p:cNvSpPr>
          <p:nvPr>
            <p:ph type="body" idx="1"/>
          </p:nvPr>
        </p:nvSpPr>
        <p:spPr>
          <a:xfrm>
            <a:off x="457200" y="1609416"/>
            <a:ext cx="7239000" cy="4846320"/>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27" name="Date Placeholder 26"/>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fld id="{B44F27C5-7D88-4072-907E-3F8FEA0686F2}" type="datetimeFigureOut">
              <a:rPr lang="en-US" smtClean="0"/>
              <a:t>11/15/2016</a:t>
            </a:fld>
            <a:endParaRPr lang="en-US"/>
          </a:p>
        </p:txBody>
      </p:sp>
      <p:sp>
        <p:nvSpPr>
          <p:cNvPr id="4" name="Footer Placeholder 3"/>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endParaRPr lang="en-US"/>
          </a:p>
        </p:txBody>
      </p:sp>
      <p:sp>
        <p:nvSpPr>
          <p:cNvPr id="16" name="Slide Number Placeholder 15"/>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D3369675-52F8-402D-82FF-D8BADF6E079A}"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p:txStyles>
    <p:title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ollemary@sfasu.edu"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895600" y="304800"/>
            <a:ext cx="6096000" cy="2819400"/>
          </a:xfrm>
        </p:spPr>
        <p:txBody>
          <a:bodyPr anchor="t">
            <a:noAutofit/>
          </a:bodyPr>
          <a:lstStyle/>
          <a:p>
            <a:pPr algn="l"/>
            <a:r>
              <a:rPr lang="en-US" sz="3600" dirty="0">
                <a:solidFill>
                  <a:schemeClr val="bg1"/>
                </a:solidFill>
              </a:rPr>
              <a:t>Best</a:t>
            </a:r>
            <a:r>
              <a:rPr lang="en-US" altLang="zh-CN" sz="3600" dirty="0">
                <a:solidFill>
                  <a:schemeClr val="bg1"/>
                </a:solidFill>
                <a:latin typeface="Lucida Sans" pitchFamily="34" charset="0"/>
                <a:ea typeface="SimSun" pitchFamily="2" charset="-122"/>
                <a:cs typeface="Lucida Sans" pitchFamily="34" charset="0"/>
              </a:rPr>
              <a:t> </a:t>
            </a:r>
            <a:r>
              <a:rPr lang="en-US" sz="3600" dirty="0">
                <a:solidFill>
                  <a:schemeClr val="bg1"/>
                </a:solidFill>
              </a:rPr>
              <a:t>Practices</a:t>
            </a:r>
            <a:br>
              <a:rPr lang="en-US" sz="3600" dirty="0">
                <a:solidFill>
                  <a:schemeClr val="bg1"/>
                </a:solidFill>
              </a:rPr>
            </a:br>
            <a:r>
              <a:rPr lang="en-US" altLang="zh-CN" sz="3600" dirty="0">
                <a:solidFill>
                  <a:schemeClr val="bg1"/>
                </a:solidFill>
                <a:latin typeface="Lucida Sans" pitchFamily="34" charset="0"/>
                <a:ea typeface="SimSun" pitchFamily="2" charset="-122"/>
                <a:cs typeface="Lucida Sans" pitchFamily="34" charset="0"/>
              </a:rPr>
              <a:t>Developing Service Learning Protocol for Hospitality Administration</a:t>
            </a:r>
            <a:endParaRPr lang="en-US" sz="3600" dirty="0"/>
          </a:p>
        </p:txBody>
      </p:sp>
      <p:sp>
        <p:nvSpPr>
          <p:cNvPr id="3" name="Subtitle 2"/>
          <p:cNvSpPr>
            <a:spLocks noGrp="1"/>
          </p:cNvSpPr>
          <p:nvPr>
            <p:ph type="subTitle" idx="1"/>
          </p:nvPr>
        </p:nvSpPr>
        <p:spPr>
          <a:xfrm>
            <a:off x="2819400" y="4724400"/>
            <a:ext cx="6096000" cy="1295400"/>
          </a:xfrm>
        </p:spPr>
        <p:txBody>
          <a:bodyPr>
            <a:normAutofit fontScale="55000" lnSpcReduction="20000"/>
          </a:bodyPr>
          <a:lstStyle/>
          <a:p>
            <a:pPr algn="l">
              <a:lnSpc>
                <a:spcPct val="120000"/>
              </a:lnSpc>
              <a:spcBef>
                <a:spcPts val="0"/>
              </a:spcBef>
            </a:pPr>
            <a:r>
              <a:rPr lang="en-US" altLang="zh-CN" sz="2100" b="1" dirty="0">
                <a:solidFill>
                  <a:schemeClr val="bg1"/>
                </a:solidFill>
                <a:latin typeface="Lucida Sans" pitchFamily="34" charset="0"/>
                <a:ea typeface="SimSun" pitchFamily="2" charset="-122"/>
                <a:cs typeface="Lucida Sans" pitchFamily="34" charset="0"/>
              </a:rPr>
              <a:t>Mary S. Olle, Ph.D., </a:t>
            </a:r>
            <a:r>
              <a:rPr lang="en-US" altLang="zh-CN" sz="2100" b="1" dirty="0" err="1">
                <a:solidFill>
                  <a:schemeClr val="bg1"/>
                </a:solidFill>
                <a:latin typeface="Lucida Sans" pitchFamily="34" charset="0"/>
                <a:ea typeface="SimSun" pitchFamily="2" charset="-122"/>
                <a:cs typeface="Lucida Sans" pitchFamily="34" charset="0"/>
              </a:rPr>
              <a:t>Chay</a:t>
            </a:r>
            <a:r>
              <a:rPr lang="en-US" altLang="zh-CN" sz="2100" b="1" dirty="0">
                <a:solidFill>
                  <a:schemeClr val="bg1"/>
                </a:solidFill>
                <a:latin typeface="Lucida Sans" pitchFamily="34" charset="0"/>
                <a:ea typeface="SimSun" pitchFamily="2" charset="-122"/>
                <a:cs typeface="Lucida Sans" pitchFamily="34" charset="0"/>
              </a:rPr>
              <a:t> R. Runnels, Ph.D., Gina Fe G. Causin, Ph.D., and Todd Barrios, CEC</a:t>
            </a:r>
          </a:p>
          <a:p>
            <a:pPr algn="l">
              <a:lnSpc>
                <a:spcPct val="120000"/>
              </a:lnSpc>
            </a:pPr>
            <a:r>
              <a:rPr lang="en-US" altLang="zh-CN" sz="2100" b="1" dirty="0">
                <a:solidFill>
                  <a:schemeClr val="bg1"/>
                </a:solidFill>
                <a:latin typeface="Lucida Sans" pitchFamily="34" charset="0"/>
                <a:ea typeface="SimSun" pitchFamily="2" charset="-122"/>
                <a:cs typeface="Lucida Sans" pitchFamily="34" charset="0"/>
              </a:rPr>
              <a:t>Hospitality Administration, School of Human Sciences, Stephen F. Austin State University</a:t>
            </a:r>
          </a:p>
          <a:p>
            <a:pPr algn="l">
              <a:lnSpc>
                <a:spcPct val="120000"/>
              </a:lnSpc>
            </a:pPr>
            <a:r>
              <a:rPr lang="en-US" altLang="zh-CN" sz="1700" b="1" dirty="0">
                <a:solidFill>
                  <a:schemeClr val="bg1"/>
                </a:solidFill>
                <a:latin typeface="Lucida Sans" pitchFamily="34" charset="0"/>
                <a:ea typeface="SimSun" pitchFamily="2" charset="-122"/>
                <a:cs typeface="Lucida Sans" pitchFamily="34" charset="0"/>
                <a:hlinkClick r:id="rId2"/>
              </a:rPr>
              <a:t>ollemary@sfasu.edu</a:t>
            </a:r>
            <a:endParaRPr lang="en-US" altLang="zh-CN" sz="1700" b="1" dirty="0">
              <a:solidFill>
                <a:schemeClr val="bg1"/>
              </a:solidFill>
              <a:latin typeface="Lucida Sans" pitchFamily="34" charset="0"/>
              <a:ea typeface="SimSun" pitchFamily="2" charset="-122"/>
              <a:cs typeface="Lucida Sans" pitchFamily="34" charset="0"/>
            </a:endParaRPr>
          </a:p>
          <a:p>
            <a:pPr algn="l">
              <a:lnSpc>
                <a:spcPct val="120000"/>
              </a:lnSpc>
            </a:pPr>
            <a:r>
              <a:rPr lang="en-US" altLang="zh-CN" sz="1700" b="1" dirty="0">
                <a:solidFill>
                  <a:schemeClr val="bg1"/>
                </a:solidFill>
                <a:latin typeface="Lucida Sans" pitchFamily="34" charset="0"/>
                <a:ea typeface="SimSun" pitchFamily="2" charset="-122"/>
                <a:cs typeface="Lucida Sans" pitchFamily="34" charset="0"/>
              </a:rPr>
              <a:t>936-468-1873</a:t>
            </a:r>
          </a:p>
          <a:p>
            <a:pPr algn="l"/>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Lucida Sans" pitchFamily="34" charset="0"/>
              </a:rPr>
              <a:t>Problem</a:t>
            </a:r>
          </a:p>
        </p:txBody>
      </p:sp>
      <p:sp>
        <p:nvSpPr>
          <p:cNvPr id="3" name="Content Placeholder 2"/>
          <p:cNvSpPr>
            <a:spLocks noGrp="1"/>
          </p:cNvSpPr>
          <p:nvPr>
            <p:ph idx="1"/>
          </p:nvPr>
        </p:nvSpPr>
        <p:spPr>
          <a:xfrm>
            <a:off x="457200" y="1828800"/>
            <a:ext cx="7239000" cy="4105584"/>
          </a:xfrm>
        </p:spPr>
        <p:txBody>
          <a:bodyPr>
            <a:normAutofit lnSpcReduction="10000"/>
          </a:bodyPr>
          <a:lstStyle/>
          <a:p>
            <a:pPr>
              <a:lnSpc>
                <a:spcPct val="120000"/>
              </a:lnSpc>
            </a:pPr>
            <a:r>
              <a:rPr lang="en-US" altLang="ja-JP" sz="1800" dirty="0">
                <a:solidFill>
                  <a:schemeClr val="tx1">
                    <a:lumMod val="75000"/>
                    <a:lumOff val="25000"/>
                  </a:schemeClr>
                </a:solidFill>
                <a:latin typeface="Lucida Sans" pitchFamily="34" charset="0"/>
                <a:ea typeface="ＭＳ Ｐゴシック" charset="-128"/>
              </a:rPr>
              <a:t>Students in the SFASU Hospitality Administration Program need to recognize the value of community relations in the hospitality industry.</a:t>
            </a:r>
          </a:p>
          <a:p>
            <a:pPr>
              <a:lnSpc>
                <a:spcPct val="120000"/>
              </a:lnSpc>
            </a:pPr>
            <a:r>
              <a:rPr lang="en-US" altLang="ja-JP" sz="1800" dirty="0">
                <a:solidFill>
                  <a:schemeClr val="tx1">
                    <a:lumMod val="75000"/>
                    <a:lumOff val="25000"/>
                  </a:schemeClr>
                </a:solidFill>
                <a:latin typeface="Lucida Sans" pitchFamily="34" charset="0"/>
                <a:ea typeface="ＭＳ Ｐゴシック" charset="-128"/>
              </a:rPr>
              <a:t>Developing Service Learning Protocol for students in Hospitality Administration provides an opportunity for students to experience  these values such as networking, commitment, and building self-confidence.</a:t>
            </a:r>
          </a:p>
          <a:p>
            <a:pPr>
              <a:lnSpc>
                <a:spcPct val="120000"/>
              </a:lnSpc>
            </a:pPr>
            <a:r>
              <a:rPr lang="en-US" altLang="ja-JP" sz="1800" dirty="0">
                <a:solidFill>
                  <a:schemeClr val="tx1">
                    <a:lumMod val="75000"/>
                    <a:lumOff val="25000"/>
                  </a:schemeClr>
                </a:solidFill>
                <a:latin typeface="Lucida Sans" pitchFamily="34" charset="0"/>
                <a:ea typeface="ＭＳ Ｐゴシック" charset="-128"/>
              </a:rPr>
              <a:t>In 2015 SFA Hospitality Administration faculty made a decision to institutionalize service learning throughout their program. </a:t>
            </a:r>
          </a:p>
          <a:p>
            <a:pPr>
              <a:lnSpc>
                <a:spcPct val="120000"/>
              </a:lnSpc>
            </a:pPr>
            <a:r>
              <a:rPr lang="en-US" altLang="ja-JP" sz="1800" dirty="0">
                <a:solidFill>
                  <a:schemeClr val="tx1">
                    <a:lumMod val="75000"/>
                    <a:lumOff val="25000"/>
                  </a:schemeClr>
                </a:solidFill>
                <a:latin typeface="Lucida Sans" pitchFamily="34" charset="0"/>
                <a:ea typeface="ＭＳ Ｐゴシック" charset="-128"/>
              </a:rPr>
              <a:t>An online volunteer website (</a:t>
            </a:r>
            <a:r>
              <a:rPr lang="en-US" altLang="ja-JP" sz="1800" dirty="0" err="1">
                <a:solidFill>
                  <a:schemeClr val="tx1">
                    <a:lumMod val="75000"/>
                    <a:lumOff val="25000"/>
                  </a:schemeClr>
                </a:solidFill>
                <a:latin typeface="Lucida Sans" pitchFamily="34" charset="0"/>
                <a:ea typeface="ＭＳ Ｐゴシック" charset="-128"/>
              </a:rPr>
              <a:t>SignUp</a:t>
            </a:r>
            <a:r>
              <a:rPr lang="en-US" altLang="ja-JP" sz="1800" dirty="0">
                <a:solidFill>
                  <a:schemeClr val="tx1">
                    <a:lumMod val="75000"/>
                    <a:lumOff val="25000"/>
                  </a:schemeClr>
                </a:solidFill>
                <a:latin typeface="Lucida Sans" pitchFamily="34" charset="0"/>
                <a:ea typeface="ＭＳ Ｐゴシック" charset="-128"/>
              </a:rPr>
              <a:t> Genius) was  utilized to manage the signup process.</a:t>
            </a:r>
          </a:p>
          <a:p>
            <a:pPr>
              <a:buNone/>
            </a:pPr>
            <a:endParaRPr lang="en-US" sz="18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Lucida Sans" pitchFamily="34" charset="0"/>
              </a:rPr>
              <a:t>Case Study</a:t>
            </a:r>
            <a:endParaRPr lang="en-US" dirty="0"/>
          </a:p>
        </p:txBody>
      </p:sp>
      <p:sp>
        <p:nvSpPr>
          <p:cNvPr id="3" name="Content Placeholder 2"/>
          <p:cNvSpPr>
            <a:spLocks noGrp="1"/>
          </p:cNvSpPr>
          <p:nvPr>
            <p:ph idx="1"/>
          </p:nvPr>
        </p:nvSpPr>
        <p:spPr/>
        <p:txBody>
          <a:bodyPr>
            <a:normAutofit/>
          </a:bodyPr>
          <a:lstStyle/>
          <a:p>
            <a:pPr marL="274320" lvl="1" indent="-274320">
              <a:spcBef>
                <a:spcPts val="600"/>
              </a:spcBef>
              <a:buClr>
                <a:schemeClr val="tx2"/>
              </a:buClr>
              <a:buSzPct val="73000"/>
              <a:buFont typeface="Wingdings 2"/>
              <a:buChar char=""/>
            </a:pPr>
            <a:r>
              <a:rPr lang="en-US" sz="1800" dirty="0">
                <a:latin typeface="Lucida Sans" pitchFamily="34" charset="0"/>
              </a:rPr>
              <a:t>The Hospitality Administration program at Stephen F. Austin State University has enjoyed a mutually beneficial relationship with many community and campus organizations.</a:t>
            </a:r>
          </a:p>
          <a:p>
            <a:pPr marL="274320" lvl="1" indent="-274320">
              <a:spcBef>
                <a:spcPts val="600"/>
              </a:spcBef>
              <a:buClr>
                <a:schemeClr val="tx2"/>
              </a:buClr>
              <a:buSzPct val="73000"/>
              <a:buFont typeface="Wingdings 2"/>
              <a:buChar char=""/>
            </a:pPr>
            <a:endParaRPr lang="en-US" sz="1800" dirty="0">
              <a:latin typeface="Lucida Sans" pitchFamily="34" charset="0"/>
            </a:endParaRPr>
          </a:p>
          <a:p>
            <a:pPr marL="274320" lvl="1" indent="-274320">
              <a:spcBef>
                <a:spcPts val="600"/>
              </a:spcBef>
              <a:buClr>
                <a:schemeClr val="tx2"/>
              </a:buClr>
              <a:buSzPct val="73000"/>
              <a:buFont typeface="Wingdings 2"/>
              <a:buChar char=""/>
            </a:pPr>
            <a:r>
              <a:rPr lang="en-US" sz="1800" dirty="0">
                <a:latin typeface="Lucida Sans" pitchFamily="34" charset="0"/>
              </a:rPr>
              <a:t>Service learning opportunities in the hospitality industry are particularly important for students seeking to work in the hospitality industry (</a:t>
            </a:r>
            <a:r>
              <a:rPr lang="en-US" sz="1800" dirty="0" err="1">
                <a:latin typeface="Lucida Sans" pitchFamily="34" charset="0"/>
              </a:rPr>
              <a:t>O’Halloran</a:t>
            </a:r>
            <a:r>
              <a:rPr lang="en-US" sz="1800" dirty="0">
                <a:latin typeface="Lucida Sans" pitchFamily="34" charset="0"/>
              </a:rPr>
              <a:t> and </a:t>
            </a:r>
            <a:r>
              <a:rPr lang="en-US" sz="1800" dirty="0" err="1">
                <a:latin typeface="Lucida Sans" pitchFamily="34" charset="0"/>
              </a:rPr>
              <a:t>O’Halloran</a:t>
            </a:r>
            <a:r>
              <a:rPr lang="en-US" sz="1800" dirty="0">
                <a:latin typeface="Lucida Sans" pitchFamily="34" charset="0"/>
              </a:rPr>
              <a:t>, 1999).</a:t>
            </a:r>
          </a:p>
          <a:p>
            <a:pPr marL="274320" lvl="1" indent="-274320">
              <a:spcBef>
                <a:spcPts val="600"/>
              </a:spcBef>
              <a:buClr>
                <a:schemeClr val="tx2"/>
              </a:buClr>
              <a:buSzPct val="73000"/>
              <a:buNone/>
            </a:pPr>
            <a:endParaRPr lang="en-US" sz="1800" dirty="0">
              <a:latin typeface="Lucida Sans" pitchFamily="34" charset="0"/>
            </a:endParaRPr>
          </a:p>
          <a:p>
            <a:pPr marL="274320" lvl="1" indent="-274320">
              <a:spcBef>
                <a:spcPts val="600"/>
              </a:spcBef>
              <a:buClr>
                <a:schemeClr val="tx2"/>
              </a:buClr>
              <a:buSzPct val="73000"/>
              <a:buFont typeface="Wingdings 2"/>
              <a:buChar char=""/>
            </a:pPr>
            <a:r>
              <a:rPr lang="en-US" sz="1800" dirty="0">
                <a:latin typeface="Lucida Sans" pitchFamily="34" charset="0"/>
              </a:rPr>
              <a:t>Numerous studies have recommended that there is a need for hospitality and tourism educators to plan their teaching and learning activities so that student learning preferences are recognized and the gap between educational practice and student learning is minimized (Barron &amp; </a:t>
            </a:r>
            <a:r>
              <a:rPr lang="en-US" sz="1800" dirty="0" err="1">
                <a:latin typeface="Lucida Sans" pitchFamily="34" charset="0"/>
              </a:rPr>
              <a:t>Arcodia</a:t>
            </a:r>
            <a:r>
              <a:rPr lang="en-US" sz="1800" dirty="0">
                <a:latin typeface="Lucida Sans" pitchFamily="34" charset="0"/>
              </a:rPr>
              <a:t>, 2002; </a:t>
            </a:r>
            <a:r>
              <a:rPr lang="en-US" sz="1800" dirty="0" err="1">
                <a:latin typeface="Lucida Sans" pitchFamily="34" charset="0"/>
              </a:rPr>
              <a:t>Lashely</a:t>
            </a:r>
            <a:r>
              <a:rPr lang="en-US" sz="1800" dirty="0">
                <a:latin typeface="Lucida Sans" pitchFamily="34" charset="0"/>
              </a:rPr>
              <a:t>, 1999; </a:t>
            </a:r>
            <a:r>
              <a:rPr lang="en-US" sz="1800" dirty="0" err="1">
                <a:latin typeface="Lucida Sans" pitchFamily="34" charset="0"/>
              </a:rPr>
              <a:t>Lashley</a:t>
            </a:r>
            <a:r>
              <a:rPr lang="en-US" sz="1800" dirty="0">
                <a:latin typeface="Lucida Sans" pitchFamily="34" charset="0"/>
              </a:rPr>
              <a:t> &amp; Barron, 2006, </a:t>
            </a:r>
            <a:r>
              <a:rPr lang="en-US" sz="1800" dirty="0" err="1">
                <a:latin typeface="Lucida Sans" pitchFamily="34" charset="0"/>
              </a:rPr>
              <a:t>Lashley</a:t>
            </a:r>
            <a:r>
              <a:rPr lang="en-US" sz="1800" dirty="0">
                <a:latin typeface="Lucida Sans" pitchFamily="34" charset="0"/>
              </a:rPr>
              <a:t> &amp; Shaw, 2002; Stevens, </a:t>
            </a:r>
            <a:r>
              <a:rPr lang="en-US" sz="1800" dirty="0" err="1">
                <a:latin typeface="Lucida Sans" pitchFamily="34" charset="0"/>
              </a:rPr>
              <a:t>Kitterlin</a:t>
            </a:r>
            <a:r>
              <a:rPr lang="en-US" sz="1800" dirty="0">
                <a:latin typeface="Lucida Sans" pitchFamily="34" charset="0"/>
              </a:rPr>
              <a:t>, &amp; Tanner, 2012).</a:t>
            </a:r>
          </a:p>
          <a:p>
            <a:pPr marL="274320" lvl="1" indent="-274320">
              <a:spcBef>
                <a:spcPts val="600"/>
              </a:spcBef>
              <a:buClr>
                <a:schemeClr val="tx2"/>
              </a:buClr>
              <a:buSzPct val="73000"/>
              <a:buFont typeface="Wingdings 2"/>
              <a:buChar char=""/>
            </a:pPr>
            <a:endParaRPr lang="en-US" sz="1800" dirty="0">
              <a:latin typeface="Lucida Sans" pitchFamily="34" charset="0"/>
            </a:endParaRPr>
          </a:p>
          <a:p>
            <a:pPr marL="274320" lvl="1" indent="-274320">
              <a:spcBef>
                <a:spcPts val="600"/>
              </a:spcBef>
              <a:buClr>
                <a:schemeClr val="tx2"/>
              </a:buClr>
              <a:buSzPct val="73000"/>
              <a:buFont typeface="Wingdings 2"/>
              <a:buChar char=""/>
            </a:pPr>
            <a:endParaRPr lang="en-US" sz="1800" dirty="0">
              <a:latin typeface="Lucida Sans" pitchFamily="34" charset="0"/>
            </a:endParaRPr>
          </a:p>
          <a:p>
            <a:endParaRPr lang="en-US" sz="1800" dirty="0">
              <a:latin typeface="Lucida Sans" pitchFamily="34"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Lucida Sans" pitchFamily="34" charset="0"/>
              </a:rPr>
              <a:t>discussion</a:t>
            </a:r>
          </a:p>
        </p:txBody>
      </p:sp>
      <p:sp>
        <p:nvSpPr>
          <p:cNvPr id="3" name="Content Placeholder 2"/>
          <p:cNvSpPr>
            <a:spLocks noGrp="1"/>
          </p:cNvSpPr>
          <p:nvPr>
            <p:ph idx="1"/>
          </p:nvPr>
        </p:nvSpPr>
        <p:spPr/>
        <p:txBody>
          <a:bodyPr>
            <a:normAutofit/>
          </a:bodyPr>
          <a:lstStyle/>
          <a:p>
            <a:pPr>
              <a:lnSpc>
                <a:spcPct val="125000"/>
              </a:lnSpc>
            </a:pPr>
            <a:r>
              <a:rPr lang="en-US" altLang="ja-JP" sz="1800" b="1" dirty="0">
                <a:latin typeface="Lucida Sans" pitchFamily="34" charset="0"/>
                <a:ea typeface="ＭＳ Ｐゴシック" charset="-128"/>
              </a:rPr>
              <a:t>Protocol Procedures</a:t>
            </a:r>
          </a:p>
          <a:p>
            <a:pPr lvl="1">
              <a:lnSpc>
                <a:spcPct val="125000"/>
              </a:lnSpc>
            </a:pPr>
            <a:r>
              <a:rPr lang="en-US" altLang="zh-CN" sz="1800" dirty="0">
                <a:latin typeface="Lucida Sans" pitchFamily="34" charset="0"/>
                <a:ea typeface="ＭＳ Ｐゴシック" charset="-128"/>
              </a:rPr>
              <a:t>Students</a:t>
            </a:r>
            <a:r>
              <a:rPr lang="en-US" sz="1800" dirty="0">
                <a:latin typeface="Lucida Sans" pitchFamily="34" charset="0"/>
                <a:ea typeface="ＭＳ Ｐゴシック" charset="-128"/>
              </a:rPr>
              <a:t> enrolled in face to face hospitality courses were required to complete 6 hours of service learning which was embedded in course curriculum.</a:t>
            </a:r>
            <a:endParaRPr lang="en-US" altLang="zh-CN" sz="1800" dirty="0">
              <a:latin typeface="Lucida Sans" pitchFamily="34" charset="0"/>
              <a:ea typeface="ＭＳ Ｐゴシック" charset="-128"/>
            </a:endParaRPr>
          </a:p>
          <a:p>
            <a:pPr lvl="1">
              <a:lnSpc>
                <a:spcPct val="125000"/>
              </a:lnSpc>
            </a:pPr>
            <a:r>
              <a:rPr lang="en-US" altLang="zh-CN" sz="1800" dirty="0">
                <a:latin typeface="Lucida Sans" pitchFamily="34" charset="0"/>
                <a:ea typeface="ＭＳ Ｐゴシック" charset="-128"/>
              </a:rPr>
              <a:t>50 points were attached to the assignments with no partial credit offered.</a:t>
            </a:r>
          </a:p>
          <a:p>
            <a:pPr lvl="1">
              <a:lnSpc>
                <a:spcPct val="125000"/>
              </a:lnSpc>
            </a:pPr>
            <a:r>
              <a:rPr lang="en-US" altLang="zh-CN" sz="1800" dirty="0">
                <a:latin typeface="Lucida Sans" pitchFamily="34" charset="0"/>
                <a:ea typeface="ＭＳ Ｐゴシック" charset="-128"/>
              </a:rPr>
              <a:t>Community </a:t>
            </a:r>
            <a:r>
              <a:rPr lang="en-US" sz="1800" dirty="0">
                <a:latin typeface="Lucida Sans" pitchFamily="34" charset="0"/>
                <a:ea typeface="ＭＳ Ｐゴシック" charset="-128"/>
              </a:rPr>
              <a:t>event opportunities were posted on the homepage of each face to face course with a link to the SignUp Genius page.</a:t>
            </a:r>
            <a:endParaRPr lang="en-US" altLang="zh-CN" sz="1800" dirty="0">
              <a:latin typeface="Lucida Sans" pitchFamily="34" charset="0"/>
              <a:ea typeface="ＭＳ Ｐゴシック" charset="-128"/>
            </a:endParaRPr>
          </a:p>
          <a:p>
            <a:pPr lvl="1">
              <a:lnSpc>
                <a:spcPct val="125000"/>
              </a:lnSpc>
            </a:pPr>
            <a:r>
              <a:rPr lang="en-US" altLang="zh-CN" sz="1800" dirty="0">
                <a:latin typeface="Lucida Sans" pitchFamily="34" charset="0"/>
                <a:ea typeface="ＭＳ Ｐゴシック" charset="-128"/>
              </a:rPr>
              <a:t>Students were asked to </a:t>
            </a:r>
            <a:r>
              <a:rPr lang="en-US" sz="1800" dirty="0">
                <a:latin typeface="Lucida Sans" pitchFamily="34" charset="0"/>
                <a:ea typeface="ＭＳ Ｐゴシック" charset="-128"/>
              </a:rPr>
              <a:t>provide documentation of  the events they worked, the hours, and a signature of the contact person for verification purposes. </a:t>
            </a:r>
            <a:endParaRPr lang="en-US" altLang="zh-CN" sz="1800" dirty="0">
              <a:latin typeface="Lucida Sans" pitchFamily="34" charset="0"/>
              <a:ea typeface="ＭＳ Ｐゴシック" charset="-128"/>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Lucida Sans" pitchFamily="34" charset="0"/>
              </a:rPr>
              <a:t>discussion</a:t>
            </a:r>
          </a:p>
        </p:txBody>
      </p:sp>
      <p:sp>
        <p:nvSpPr>
          <p:cNvPr id="3" name="Content Placeholder 2"/>
          <p:cNvSpPr>
            <a:spLocks noGrp="1"/>
          </p:cNvSpPr>
          <p:nvPr>
            <p:ph idx="1"/>
          </p:nvPr>
        </p:nvSpPr>
        <p:spPr>
          <a:xfrm>
            <a:off x="457200" y="1609416"/>
            <a:ext cx="7239000" cy="2657784"/>
          </a:xfrm>
        </p:spPr>
        <p:txBody>
          <a:bodyPr>
            <a:normAutofit/>
          </a:bodyPr>
          <a:lstStyle/>
          <a:p>
            <a:pPr>
              <a:lnSpc>
                <a:spcPct val="125000"/>
              </a:lnSpc>
            </a:pPr>
            <a:r>
              <a:rPr lang="en-US" altLang="ja-JP" sz="1800" b="1" dirty="0">
                <a:latin typeface="Lucida Sans" pitchFamily="34" charset="0"/>
                <a:ea typeface="ＭＳ Ｐゴシック" charset="-128"/>
              </a:rPr>
              <a:t>Protocol Procedures</a:t>
            </a:r>
          </a:p>
          <a:p>
            <a:pPr lvl="1">
              <a:lnSpc>
                <a:spcPct val="125000"/>
              </a:lnSpc>
            </a:pPr>
            <a:r>
              <a:rPr lang="en-US" altLang="zh-CN" sz="1800" dirty="0">
                <a:latin typeface="Lucida Sans" pitchFamily="34" charset="0"/>
                <a:ea typeface="ＭＳ Ｐゴシック" charset="-128"/>
              </a:rPr>
              <a:t>Students were asked to </a:t>
            </a:r>
            <a:r>
              <a:rPr lang="en-US" sz="1800" dirty="0">
                <a:latin typeface="Lucida Sans" pitchFamily="34" charset="0"/>
                <a:ea typeface="ＭＳ Ｐゴシック" charset="-128"/>
              </a:rPr>
              <a:t>provide documentation of  the events they worked, the hours, and a signature of the contact person for verification purposes. </a:t>
            </a:r>
          </a:p>
          <a:p>
            <a:pPr lvl="1">
              <a:lnSpc>
                <a:spcPct val="125000"/>
              </a:lnSpc>
            </a:pPr>
            <a:r>
              <a:rPr lang="en-US" sz="1800" dirty="0">
                <a:latin typeface="Lucida Sans" pitchFamily="34" charset="0"/>
                <a:ea typeface="ＭＳ Ｐゴシック" charset="-128"/>
              </a:rPr>
              <a:t>A due date was established stating when the service learning hours needed to be completed within the semester. </a:t>
            </a:r>
          </a:p>
          <a:p>
            <a:pPr lvl="1">
              <a:lnSpc>
                <a:spcPct val="125000"/>
              </a:lnSpc>
            </a:pPr>
            <a:endParaRPr lang="en-US" altLang="zh-CN" sz="1800" dirty="0">
              <a:latin typeface="Lucida Sans" pitchFamily="34" charset="0"/>
              <a:ea typeface="ＭＳ Ｐゴシック" charset="-128"/>
            </a:endParaRPr>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0600" y="4338464"/>
            <a:ext cx="5791200" cy="1992930"/>
          </a:xfrm>
          <a:prstGeom prst="rect">
            <a:avLst/>
          </a:prstGeom>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Lucida Sans" pitchFamily="34" charset="0"/>
              </a:rPr>
              <a:t>discussion</a:t>
            </a:r>
          </a:p>
        </p:txBody>
      </p:sp>
      <p:sp>
        <p:nvSpPr>
          <p:cNvPr id="3" name="Content Placeholder 2"/>
          <p:cNvSpPr>
            <a:spLocks noGrp="1"/>
          </p:cNvSpPr>
          <p:nvPr>
            <p:ph idx="1"/>
          </p:nvPr>
        </p:nvSpPr>
        <p:spPr/>
        <p:txBody>
          <a:bodyPr>
            <a:normAutofit fontScale="62500" lnSpcReduction="20000"/>
          </a:bodyPr>
          <a:lstStyle/>
          <a:p>
            <a:pPr>
              <a:lnSpc>
                <a:spcPct val="125000"/>
              </a:lnSpc>
            </a:pPr>
            <a:r>
              <a:rPr lang="en-US" altLang="ja-JP" sz="2800" b="1" dirty="0">
                <a:latin typeface="Lucida Sans" pitchFamily="34" charset="0"/>
                <a:ea typeface="ＭＳ Ｐゴシック" charset="-128"/>
              </a:rPr>
              <a:t>Challenges Faced in Developing Service Learning Protocol</a:t>
            </a:r>
          </a:p>
          <a:p>
            <a:pPr lvl="1">
              <a:lnSpc>
                <a:spcPct val="125000"/>
              </a:lnSpc>
            </a:pPr>
            <a:r>
              <a:rPr lang="en-US" altLang="zh-CN" sz="2500" dirty="0">
                <a:latin typeface="Lucida Sans" pitchFamily="34" charset="0"/>
                <a:ea typeface="ＭＳ Ｐゴシック" charset="-128"/>
              </a:rPr>
              <a:t>Faculty continue to face challenges including no-shows, students switching signups or deleting signups prior to the service learning event, and other issues there were unforeseen. </a:t>
            </a:r>
          </a:p>
          <a:p>
            <a:pPr lvl="1">
              <a:lnSpc>
                <a:spcPct val="125000"/>
              </a:lnSpc>
            </a:pPr>
            <a:r>
              <a:rPr lang="en-US" altLang="zh-CN" sz="2500" dirty="0">
                <a:latin typeface="Lucida Sans" pitchFamily="34" charset="0"/>
                <a:ea typeface="ＭＳ Ｐゴシック" charset="-128"/>
              </a:rPr>
              <a:t>Site supervisors may not be familiar with the online signup platform and have difficulty understanding that some events may not have any volunteers due to self-selection and signup. Some volunteers wanted to participate in the service learning component however they wanted to use their own signup platform. </a:t>
            </a:r>
          </a:p>
          <a:p>
            <a:pPr lvl="1">
              <a:lnSpc>
                <a:spcPct val="125000"/>
              </a:lnSpc>
            </a:pPr>
            <a:r>
              <a:rPr lang="en-US" altLang="zh-CN" sz="2500" dirty="0">
                <a:latin typeface="Lucida Sans" pitchFamily="34" charset="0"/>
                <a:ea typeface="ＭＳ Ｐゴシック" charset="-128"/>
              </a:rPr>
              <a:t>Further issues included students wanting to count  non-approved,  non-vetted events, or events they were working not related to hospitality. </a:t>
            </a:r>
          </a:p>
          <a:p>
            <a:pPr lvl="1">
              <a:lnSpc>
                <a:spcPct val="125000"/>
              </a:lnSpc>
            </a:pPr>
            <a:r>
              <a:rPr lang="en-US" altLang="zh-CN" sz="2500" dirty="0">
                <a:latin typeface="Lucida Sans" pitchFamily="34" charset="0"/>
                <a:ea typeface="ＭＳ Ｐゴシック" charset="-128"/>
              </a:rPr>
              <a:t>The need for a standardized log sheet was also realized for consistency in reporting service hours as well as for submission to receive credit.</a:t>
            </a:r>
          </a:p>
          <a:p>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620000" cy="1143000"/>
          </a:xfrm>
        </p:spPr>
        <p:txBody>
          <a:bodyPr>
            <a:normAutofit fontScale="90000"/>
          </a:bodyPr>
          <a:lstStyle/>
          <a:p>
            <a:r>
              <a:rPr lang="en-US" dirty="0">
                <a:latin typeface="Lucida Sans" pitchFamily="34" charset="0"/>
              </a:rPr>
              <a:t>Student Evaluation results</a:t>
            </a:r>
          </a:p>
        </p:txBody>
      </p:sp>
      <p:sp>
        <p:nvSpPr>
          <p:cNvPr id="3" name="Content Placeholder 2"/>
          <p:cNvSpPr>
            <a:spLocks noGrp="1"/>
          </p:cNvSpPr>
          <p:nvPr>
            <p:ph idx="1"/>
          </p:nvPr>
        </p:nvSpPr>
        <p:spPr>
          <a:xfrm>
            <a:off x="457200" y="1609416"/>
            <a:ext cx="7239000" cy="2657784"/>
          </a:xfrm>
        </p:spPr>
        <p:txBody>
          <a:bodyPr>
            <a:normAutofit/>
          </a:bodyPr>
          <a:lstStyle/>
          <a:p>
            <a:pPr>
              <a:lnSpc>
                <a:spcPct val="125000"/>
              </a:lnSpc>
            </a:pPr>
            <a:r>
              <a:rPr lang="en-US" altLang="ja-JP" sz="1800" b="1" dirty="0">
                <a:latin typeface="Lucida Sans" pitchFamily="34" charset="0"/>
                <a:ea typeface="ＭＳ Ｐゴシック" charset="-128"/>
              </a:rPr>
              <a:t>Evaluating Student Engagement</a:t>
            </a:r>
          </a:p>
          <a:p>
            <a:pPr lvl="1">
              <a:lnSpc>
                <a:spcPct val="125000"/>
              </a:lnSpc>
            </a:pPr>
            <a:r>
              <a:rPr lang="en-US" sz="1800" dirty="0">
                <a:latin typeface="Lucida Sans" pitchFamily="34" charset="0"/>
              </a:rPr>
              <a:t>More than 130 students participated in this project and generated 786 volunteer hours.</a:t>
            </a:r>
          </a:p>
          <a:p>
            <a:pPr lvl="1">
              <a:lnSpc>
                <a:spcPct val="125000"/>
              </a:lnSpc>
            </a:pPr>
            <a:r>
              <a:rPr lang="en-US" sz="1800" dirty="0">
                <a:latin typeface="Lucida Sans" pitchFamily="34" charset="0"/>
              </a:rPr>
              <a:t>Analysis indicated that 76% or majority of the respondents strongly agree that the service learning assignment benefited them personally.</a:t>
            </a:r>
          </a:p>
          <a:p>
            <a:pPr marL="292608" lvl="1" indent="0">
              <a:lnSpc>
                <a:spcPct val="125000"/>
              </a:lnSpc>
              <a:buNone/>
            </a:pPr>
            <a:endParaRPr lang="en-US" sz="1600" dirty="0">
              <a:latin typeface="Lucida Sans" pitchFamily="34" charset="0"/>
            </a:endParaRPr>
          </a:p>
          <a:p>
            <a:pPr marL="292608" lvl="1" indent="0">
              <a:lnSpc>
                <a:spcPct val="125000"/>
              </a:lnSpc>
              <a:buNone/>
            </a:pPr>
            <a:endParaRPr lang="en-US" sz="1000" dirty="0">
              <a:latin typeface="Lucida Sans" pitchFamily="34" charset="0"/>
            </a:endParaRPr>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105399" y="3545886"/>
            <a:ext cx="2181437" cy="2918288"/>
          </a:xfrm>
          <a:prstGeom prst="rect">
            <a:avLst/>
          </a:prstGeom>
        </p:spPr>
      </p:pic>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295400" y="3921554"/>
            <a:ext cx="2590800" cy="2555446"/>
          </a:xfrm>
          <a:prstGeom prst="rect">
            <a:avLst/>
          </a:prstGeom>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620000" cy="1143000"/>
          </a:xfrm>
        </p:spPr>
        <p:txBody>
          <a:bodyPr>
            <a:normAutofit fontScale="90000"/>
          </a:bodyPr>
          <a:lstStyle/>
          <a:p>
            <a:r>
              <a:rPr lang="en-US" dirty="0">
                <a:latin typeface="Lucida Sans" pitchFamily="34" charset="0"/>
              </a:rPr>
              <a:t>Student Evaluation results</a:t>
            </a:r>
          </a:p>
        </p:txBody>
      </p:sp>
      <p:sp>
        <p:nvSpPr>
          <p:cNvPr id="3" name="Content Placeholder 2"/>
          <p:cNvSpPr>
            <a:spLocks noGrp="1"/>
          </p:cNvSpPr>
          <p:nvPr>
            <p:ph idx="1"/>
          </p:nvPr>
        </p:nvSpPr>
        <p:spPr/>
        <p:txBody>
          <a:bodyPr>
            <a:normAutofit fontScale="92500"/>
          </a:bodyPr>
          <a:lstStyle/>
          <a:p>
            <a:pPr>
              <a:lnSpc>
                <a:spcPct val="125000"/>
              </a:lnSpc>
            </a:pPr>
            <a:r>
              <a:rPr lang="en-US" altLang="ja-JP" sz="1800" b="1" dirty="0">
                <a:latin typeface="Lucida Sans" pitchFamily="34" charset="0"/>
                <a:ea typeface="ＭＳ Ｐゴシック" charset="-128"/>
              </a:rPr>
              <a:t>Evaluating Student Engagement</a:t>
            </a:r>
          </a:p>
          <a:p>
            <a:pPr lvl="1">
              <a:lnSpc>
                <a:spcPct val="125000"/>
              </a:lnSpc>
            </a:pPr>
            <a:r>
              <a:rPr lang="en-US" sz="1800" b="1" dirty="0"/>
              <a:t> </a:t>
            </a:r>
            <a:r>
              <a:rPr lang="en-US" sz="1800" b="1" dirty="0">
                <a:latin typeface="Lucida Sans" pitchFamily="34" charset="0"/>
              </a:rPr>
              <a:t>Service learning assignment enhance program visibility. </a:t>
            </a:r>
            <a:r>
              <a:rPr lang="en-US" sz="1800" dirty="0">
                <a:latin typeface="Lucida Sans" pitchFamily="34" charset="0"/>
              </a:rPr>
              <a:t>Half (50%) of the students agreed or strongly agreed the service learning assignment enhanced the programs visibility.</a:t>
            </a:r>
          </a:p>
          <a:p>
            <a:pPr lvl="1">
              <a:lnSpc>
                <a:spcPct val="125000"/>
              </a:lnSpc>
            </a:pPr>
            <a:r>
              <a:rPr lang="en-US" sz="1800" b="1" dirty="0"/>
              <a:t>Service learning assignment beneficial to student’s career goals. </a:t>
            </a:r>
            <a:r>
              <a:rPr lang="en-US" sz="1800" dirty="0"/>
              <a:t>In response to the question whether the service learning opportunities where beneficial to the student’s career goals, </a:t>
            </a:r>
            <a:r>
              <a:rPr lang="en-US" sz="1800" dirty="0">
                <a:latin typeface="Lucida Sans" pitchFamily="34" charset="0"/>
              </a:rPr>
              <a:t>just over half (60%) stated they strongly agreed or agreed the required service hours were of benefit.</a:t>
            </a:r>
          </a:p>
          <a:p>
            <a:pPr lvl="1">
              <a:lnSpc>
                <a:spcPct val="125000"/>
              </a:lnSpc>
            </a:pPr>
            <a:r>
              <a:rPr lang="en-US" sz="1800" b="1" dirty="0">
                <a:latin typeface="Lucida Sans" pitchFamily="34" charset="0"/>
              </a:rPr>
              <a:t> </a:t>
            </a:r>
            <a:r>
              <a:rPr lang="en-US" sz="1800" b="1" dirty="0"/>
              <a:t>Service learning assignment increased student’s awareness of the community. </a:t>
            </a:r>
            <a:r>
              <a:rPr lang="en-US" sz="1800" dirty="0"/>
              <a:t>Respondents were asked if the required service learning assignment increased their awareness of community events. Seventy-nine percent agreed or strongly agreed they were more aware of community events. </a:t>
            </a:r>
            <a:endParaRPr lang="en-US" sz="1800" dirty="0">
              <a:latin typeface="Lucida Sans"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39000" cy="594360"/>
          </a:xfrm>
        </p:spPr>
        <p:txBody>
          <a:bodyPr anchor="t"/>
          <a:lstStyle/>
          <a:p>
            <a:r>
              <a:rPr lang="en-US" dirty="0">
                <a:latin typeface="Lucida Sans" pitchFamily="34" charset="0"/>
              </a:rPr>
              <a:t>References</a:t>
            </a:r>
          </a:p>
        </p:txBody>
      </p:sp>
      <p:sp>
        <p:nvSpPr>
          <p:cNvPr id="3" name="Content Placeholder 2"/>
          <p:cNvSpPr>
            <a:spLocks noGrp="1"/>
          </p:cNvSpPr>
          <p:nvPr>
            <p:ph idx="1"/>
          </p:nvPr>
        </p:nvSpPr>
        <p:spPr>
          <a:xfrm>
            <a:off x="533400" y="914400"/>
            <a:ext cx="7620000" cy="5791200"/>
          </a:xfrm>
        </p:spPr>
        <p:txBody>
          <a:bodyPr>
            <a:noAutofit/>
          </a:bodyPr>
          <a:lstStyle/>
          <a:p>
            <a:pPr marL="0" indent="0">
              <a:buNone/>
            </a:pPr>
            <a:r>
              <a:rPr lang="en-US" sz="1400" dirty="0">
                <a:latin typeface="Lucida Sans" panose="020B0602030504020204" pitchFamily="34" charset="0"/>
              </a:rPr>
              <a:t>Barron, P. and </a:t>
            </a:r>
            <a:r>
              <a:rPr lang="en-US" sz="1400" dirty="0" err="1">
                <a:latin typeface="Lucida Sans" panose="020B0602030504020204" pitchFamily="34" charset="0"/>
              </a:rPr>
              <a:t>Arcodia</a:t>
            </a:r>
            <a:r>
              <a:rPr lang="en-US" sz="1400" dirty="0">
                <a:latin typeface="Lucida Sans" panose="020B0602030504020204" pitchFamily="34" charset="0"/>
              </a:rPr>
              <a:t>, C. (2002). Linking learning style preferences and ethnicity: </a:t>
            </a:r>
          </a:p>
          <a:p>
            <a:pPr marL="246888" lvl="1" indent="0">
              <a:buNone/>
            </a:pPr>
            <a:r>
              <a:rPr lang="en-US" sz="1400" dirty="0">
                <a:solidFill>
                  <a:schemeClr val="tx1">
                    <a:lumMod val="85000"/>
                    <a:lumOff val="15000"/>
                  </a:schemeClr>
                </a:solidFill>
                <a:latin typeface="Lucida Sans" panose="020B0602030504020204" pitchFamily="34" charset="0"/>
              </a:rPr>
              <a:t>International students studying hospitality and tourism management in Australia. </a:t>
            </a:r>
            <a:r>
              <a:rPr lang="en-US" sz="1400" i="1" dirty="0">
                <a:solidFill>
                  <a:schemeClr val="tx1">
                    <a:lumMod val="85000"/>
                    <a:lumOff val="15000"/>
                  </a:schemeClr>
                </a:solidFill>
                <a:latin typeface="Lucida Sans" panose="020B0602030504020204" pitchFamily="34" charset="0"/>
              </a:rPr>
              <a:t>Journal of Hospitality, Leisure, Sport and Tourism Education, 1</a:t>
            </a:r>
            <a:r>
              <a:rPr lang="en-US" sz="1400" dirty="0">
                <a:solidFill>
                  <a:schemeClr val="tx1">
                    <a:lumMod val="85000"/>
                    <a:lumOff val="15000"/>
                  </a:schemeClr>
                </a:solidFill>
                <a:latin typeface="Lucida Sans" panose="020B0602030504020204" pitchFamily="34" charset="0"/>
              </a:rPr>
              <a:t>(2), 1-13.</a:t>
            </a:r>
          </a:p>
          <a:p>
            <a:pPr marL="0" indent="0">
              <a:buNone/>
            </a:pPr>
            <a:endParaRPr lang="en-US" sz="800" dirty="0">
              <a:latin typeface="Lucida Sans" panose="020B0602030504020204" pitchFamily="34" charset="0"/>
            </a:endParaRPr>
          </a:p>
          <a:p>
            <a:pPr marL="0" indent="0">
              <a:buNone/>
            </a:pPr>
            <a:r>
              <a:rPr lang="en-US" sz="1400" dirty="0" err="1">
                <a:latin typeface="Lucida Sans" panose="020B0602030504020204" pitchFamily="34" charset="0"/>
              </a:rPr>
              <a:t>Lashley</a:t>
            </a:r>
            <a:r>
              <a:rPr lang="en-US" sz="1400" dirty="0">
                <a:latin typeface="Lucida Sans" panose="020B0602030504020204" pitchFamily="34" charset="0"/>
              </a:rPr>
              <a:t>, C. (1999). On making silk purses: Developing reflective practitioners in   </a:t>
            </a:r>
          </a:p>
          <a:p>
            <a:pPr marL="246888" lvl="1" indent="0">
              <a:buNone/>
            </a:pPr>
            <a:r>
              <a:rPr lang="en-US" sz="1400" dirty="0">
                <a:solidFill>
                  <a:schemeClr val="tx1">
                    <a:lumMod val="85000"/>
                    <a:lumOff val="15000"/>
                  </a:schemeClr>
                </a:solidFill>
                <a:latin typeface="Lucida Sans" panose="020B0602030504020204" pitchFamily="34" charset="0"/>
              </a:rPr>
              <a:t>hospitality management education. </a:t>
            </a:r>
            <a:r>
              <a:rPr lang="en-US" sz="1400" i="1" dirty="0">
                <a:solidFill>
                  <a:schemeClr val="tx1">
                    <a:lumMod val="85000"/>
                    <a:lumOff val="15000"/>
                  </a:schemeClr>
                </a:solidFill>
                <a:latin typeface="Lucida Sans" panose="020B0602030504020204" pitchFamily="34" charset="0"/>
              </a:rPr>
              <a:t>International Journal of Contemporary Hospitality Management, 11</a:t>
            </a:r>
            <a:r>
              <a:rPr lang="en-US" sz="1400" dirty="0">
                <a:solidFill>
                  <a:schemeClr val="tx1">
                    <a:lumMod val="85000"/>
                    <a:lumOff val="15000"/>
                  </a:schemeClr>
                </a:solidFill>
                <a:latin typeface="Lucida Sans" panose="020B0602030504020204" pitchFamily="34" charset="0"/>
              </a:rPr>
              <a:t>(4), 180-185.</a:t>
            </a:r>
          </a:p>
          <a:p>
            <a:pPr marL="0" indent="0">
              <a:buNone/>
            </a:pPr>
            <a:endParaRPr lang="en-US" sz="800" dirty="0">
              <a:latin typeface="Lucida Sans" panose="020B0602030504020204" pitchFamily="34" charset="0"/>
            </a:endParaRPr>
          </a:p>
          <a:p>
            <a:pPr marL="0" indent="0">
              <a:buNone/>
            </a:pPr>
            <a:r>
              <a:rPr lang="en-US" sz="1400" dirty="0">
                <a:latin typeface="Lucida Sans" panose="020B0602030504020204" pitchFamily="34" charset="0"/>
              </a:rPr>
              <a:t>Lashley, C. &amp; Barron, P. (2006). The learning style preferences of hospitality and </a:t>
            </a:r>
          </a:p>
          <a:p>
            <a:pPr marL="246888" lvl="1" indent="0">
              <a:buNone/>
            </a:pPr>
            <a:r>
              <a:rPr lang="en-US" sz="1400" dirty="0">
                <a:solidFill>
                  <a:schemeClr val="tx1">
                    <a:lumMod val="85000"/>
                    <a:lumOff val="15000"/>
                  </a:schemeClr>
                </a:solidFill>
                <a:latin typeface="Lucida Sans" panose="020B0602030504020204" pitchFamily="34" charset="0"/>
              </a:rPr>
              <a:t>tourism students: Observations from an international and cross-cultural study. </a:t>
            </a:r>
            <a:r>
              <a:rPr lang="en-US" sz="1400" i="1" dirty="0">
                <a:solidFill>
                  <a:schemeClr val="tx1">
                    <a:lumMod val="85000"/>
                    <a:lumOff val="15000"/>
                  </a:schemeClr>
                </a:solidFill>
                <a:latin typeface="Lucida Sans" panose="020B0602030504020204" pitchFamily="34" charset="0"/>
              </a:rPr>
              <a:t>International Journal of Hospitality Management, 25</a:t>
            </a:r>
            <a:r>
              <a:rPr lang="en-US" sz="1400" dirty="0">
                <a:solidFill>
                  <a:schemeClr val="tx1">
                    <a:lumMod val="85000"/>
                    <a:lumOff val="15000"/>
                  </a:schemeClr>
                </a:solidFill>
                <a:latin typeface="Lucida Sans" panose="020B0602030504020204" pitchFamily="34" charset="0"/>
              </a:rPr>
              <a:t>(4), 552-569.</a:t>
            </a:r>
          </a:p>
          <a:p>
            <a:pPr marL="0" indent="0">
              <a:buNone/>
            </a:pPr>
            <a:endParaRPr lang="en-US" sz="800" dirty="0">
              <a:latin typeface="Lucida Sans" panose="020B0602030504020204" pitchFamily="34" charset="0"/>
            </a:endParaRPr>
          </a:p>
          <a:p>
            <a:pPr marL="0" indent="0">
              <a:buNone/>
            </a:pPr>
            <a:r>
              <a:rPr lang="en-US" sz="1400" dirty="0">
                <a:latin typeface="Lucida Sans" panose="020B0602030504020204" pitchFamily="34" charset="0"/>
              </a:rPr>
              <a:t> </a:t>
            </a:r>
            <a:r>
              <a:rPr lang="en-US" sz="1400" dirty="0" err="1">
                <a:latin typeface="Lucida Sans" panose="020B0602030504020204" pitchFamily="34" charset="0"/>
              </a:rPr>
              <a:t>Lashley</a:t>
            </a:r>
            <a:r>
              <a:rPr lang="en-US" sz="1400" dirty="0">
                <a:latin typeface="Lucida Sans" panose="020B0602030504020204" pitchFamily="34" charset="0"/>
              </a:rPr>
              <a:t>, C. &amp; Shaw, M. (2002). The effects of learning styles on student achievement </a:t>
            </a:r>
          </a:p>
          <a:p>
            <a:pPr marL="246888" lvl="1" indent="0">
              <a:buNone/>
            </a:pPr>
            <a:r>
              <a:rPr lang="en-US" sz="1400" dirty="0">
                <a:solidFill>
                  <a:schemeClr val="tx1">
                    <a:lumMod val="85000"/>
                    <a:lumOff val="15000"/>
                  </a:schemeClr>
                </a:solidFill>
                <a:latin typeface="Lucida Sans" panose="020B0602030504020204" pitchFamily="34" charset="0"/>
              </a:rPr>
              <a:t>in HE and the implications for curriculum design, development, and delivery. </a:t>
            </a:r>
            <a:r>
              <a:rPr lang="en-US" sz="1400" i="1" dirty="0">
                <a:solidFill>
                  <a:schemeClr val="tx1">
                    <a:lumMod val="85000"/>
                    <a:lumOff val="15000"/>
                  </a:schemeClr>
                </a:solidFill>
                <a:latin typeface="Lucida Sans" panose="020B0602030504020204" pitchFamily="34" charset="0"/>
              </a:rPr>
              <a:t>European Learning Styles Information Network Conference Proceedings</a:t>
            </a:r>
            <a:r>
              <a:rPr lang="en-US" sz="1400" dirty="0">
                <a:solidFill>
                  <a:schemeClr val="tx1">
                    <a:lumMod val="85000"/>
                    <a:lumOff val="15000"/>
                  </a:schemeClr>
                </a:solidFill>
                <a:latin typeface="Lucida Sans" panose="020B0602030504020204" pitchFamily="34" charset="0"/>
              </a:rPr>
              <a:t>. Ghent, Belgium: University of Ghent.</a:t>
            </a:r>
          </a:p>
          <a:p>
            <a:pPr marL="0" indent="0">
              <a:buNone/>
            </a:pPr>
            <a:endParaRPr lang="en-US" sz="800" dirty="0">
              <a:latin typeface="Lucida Sans" panose="020B0602030504020204" pitchFamily="34" charset="0"/>
            </a:endParaRPr>
          </a:p>
          <a:p>
            <a:pPr marL="0" indent="0">
              <a:buNone/>
            </a:pPr>
            <a:r>
              <a:rPr lang="en-US" sz="1400" dirty="0">
                <a:solidFill>
                  <a:schemeClr val="tx1">
                    <a:lumMod val="85000"/>
                    <a:lumOff val="15000"/>
                  </a:schemeClr>
                </a:solidFill>
                <a:latin typeface="Lucida Sans" panose="020B0602030504020204" pitchFamily="34" charset="0"/>
              </a:rPr>
              <a:t>Stevens, D. P., </a:t>
            </a:r>
            <a:r>
              <a:rPr lang="en-US" sz="1400" dirty="0" err="1">
                <a:solidFill>
                  <a:schemeClr val="tx1">
                    <a:lumMod val="85000"/>
                    <a:lumOff val="15000"/>
                  </a:schemeClr>
                </a:solidFill>
                <a:latin typeface="Lucida Sans" panose="020B0602030504020204" pitchFamily="34" charset="0"/>
              </a:rPr>
              <a:t>Kitterlin</a:t>
            </a:r>
            <a:r>
              <a:rPr lang="en-US" sz="1400" dirty="0">
                <a:solidFill>
                  <a:schemeClr val="tx1">
                    <a:lumMod val="85000"/>
                    <a:lumOff val="15000"/>
                  </a:schemeClr>
                </a:solidFill>
                <a:latin typeface="Lucida Sans" panose="020B0602030504020204" pitchFamily="34" charset="0"/>
              </a:rPr>
              <a:t>, M. and Tanner, J. R. (2012). Assessing the impact of learning </a:t>
            </a:r>
          </a:p>
          <a:p>
            <a:pPr marL="246888" lvl="1" indent="0">
              <a:buNone/>
            </a:pPr>
            <a:r>
              <a:rPr lang="en-US" sz="1400" dirty="0">
                <a:solidFill>
                  <a:schemeClr val="tx1">
                    <a:lumMod val="85000"/>
                    <a:lumOff val="15000"/>
                  </a:schemeClr>
                </a:solidFill>
                <a:latin typeface="Lucida Sans" panose="020B0602030504020204" pitchFamily="34" charset="0"/>
              </a:rPr>
              <a:t>styles for hospitality students. </a:t>
            </a:r>
            <a:r>
              <a:rPr lang="en-US" sz="1400" i="1" dirty="0" err="1">
                <a:solidFill>
                  <a:schemeClr val="tx1">
                    <a:lumMod val="85000"/>
                    <a:lumOff val="15000"/>
                  </a:schemeClr>
                </a:solidFill>
                <a:latin typeface="Lucida Sans" panose="020B0602030504020204" pitchFamily="34" charset="0"/>
              </a:rPr>
              <a:t>Consotium</a:t>
            </a:r>
            <a:r>
              <a:rPr lang="en-US" sz="1400" i="1" dirty="0">
                <a:solidFill>
                  <a:schemeClr val="tx1">
                    <a:lumMod val="85000"/>
                    <a:lumOff val="15000"/>
                  </a:schemeClr>
                </a:solidFill>
                <a:latin typeface="Lucida Sans" panose="020B0602030504020204" pitchFamily="34" charset="0"/>
              </a:rPr>
              <a:t> Journal of Hospitality and Tourism, 17</a:t>
            </a:r>
            <a:r>
              <a:rPr lang="en-US" sz="1400" dirty="0">
                <a:solidFill>
                  <a:schemeClr val="tx1">
                    <a:lumMod val="85000"/>
                    <a:lumOff val="15000"/>
                  </a:schemeClr>
                </a:solidFill>
                <a:latin typeface="Lucida Sans" panose="020B0602030504020204" pitchFamily="34" charset="0"/>
              </a:rPr>
              <a:t>, 6-28.</a:t>
            </a:r>
          </a:p>
          <a:p>
            <a:pPr marL="0" indent="0">
              <a:buNone/>
            </a:pPr>
            <a:endParaRPr lang="en-US" sz="800" dirty="0">
              <a:latin typeface="Lucida Sans" panose="020B0602030504020204" pitchFamily="34" charset="0"/>
            </a:endParaRPr>
          </a:p>
          <a:p>
            <a:pPr marL="0" indent="0">
              <a:buNone/>
            </a:pPr>
            <a:r>
              <a:rPr lang="en-US" sz="1400" dirty="0">
                <a:latin typeface="Lucida Sans" panose="020B0602030504020204" pitchFamily="34" charset="0"/>
              </a:rPr>
              <a:t>O’Halloran, R. M  &amp; C. S. O’Halloran (1999) Service learning in the hospitality and </a:t>
            </a:r>
          </a:p>
          <a:p>
            <a:pPr marL="246888" lvl="1" indent="0">
              <a:buNone/>
            </a:pPr>
            <a:r>
              <a:rPr lang="en-US" sz="1400" dirty="0">
                <a:solidFill>
                  <a:schemeClr val="tx1">
                    <a:lumMod val="85000"/>
                    <a:lumOff val="15000"/>
                  </a:schemeClr>
                </a:solidFill>
                <a:latin typeface="Lucida Sans" panose="020B0602030504020204" pitchFamily="34" charset="0"/>
              </a:rPr>
              <a:t>tourism business environment. </a:t>
            </a:r>
            <a:r>
              <a:rPr lang="en-US" sz="1400" i="1" dirty="0">
                <a:solidFill>
                  <a:schemeClr val="tx1">
                    <a:lumMod val="85000"/>
                    <a:lumOff val="15000"/>
                  </a:schemeClr>
                </a:solidFill>
                <a:latin typeface="Lucida Sans" panose="020B0602030504020204" pitchFamily="34" charset="0"/>
              </a:rPr>
              <a:t>Journal of Hospitality and Tourism Education</a:t>
            </a:r>
            <a:r>
              <a:rPr lang="en-US" sz="1400" dirty="0">
                <a:solidFill>
                  <a:schemeClr val="tx1">
                    <a:lumMod val="85000"/>
                    <a:lumOff val="15000"/>
                  </a:schemeClr>
                </a:solidFill>
                <a:latin typeface="Lucida Sans" panose="020B0602030504020204" pitchFamily="34" charset="0"/>
              </a:rPr>
              <a:t>. 10:4.</a:t>
            </a: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pulent">
  <a:themeElements>
    <a:clrScheme name="Opulent">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Opulent">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pulent">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Opulent</Template>
  <TotalTime>1253</TotalTime>
  <Words>682</Words>
  <Application>Microsoft Office PowerPoint</Application>
  <PresentationFormat>On-screen Show (4:3)</PresentationFormat>
  <Paragraphs>60</Paragraphs>
  <Slides>9</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9</vt:i4>
      </vt:variant>
    </vt:vector>
  </HeadingPairs>
  <TitlesOfParts>
    <vt:vector size="17" baseType="lpstr">
      <vt:lpstr>ＭＳ Ｐゴシック</vt:lpstr>
      <vt:lpstr>SimSun</vt:lpstr>
      <vt:lpstr>Calibri</vt:lpstr>
      <vt:lpstr>Lucida Sans</vt:lpstr>
      <vt:lpstr>Trebuchet MS</vt:lpstr>
      <vt:lpstr>Wingdings</vt:lpstr>
      <vt:lpstr>Wingdings 2</vt:lpstr>
      <vt:lpstr>Opulent</vt:lpstr>
      <vt:lpstr>Best Practices Developing Service Learning Protocol for Hospitality Administration</vt:lpstr>
      <vt:lpstr>Problem</vt:lpstr>
      <vt:lpstr>Case Study</vt:lpstr>
      <vt:lpstr>discussion</vt:lpstr>
      <vt:lpstr>discussion</vt:lpstr>
      <vt:lpstr>discussion</vt:lpstr>
      <vt:lpstr>Student Evaluation results</vt:lpstr>
      <vt:lpstr>Student Evaluation results</vt:lpstr>
      <vt:lpstr>References</vt:lpstr>
    </vt:vector>
  </TitlesOfParts>
  <Company>Grizli777</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Best Practices Developing Service Learning Protocol for Hospitality Administration Practices</dc:title>
  <dc:creator>Mary</dc:creator>
  <cp:lastModifiedBy>Owner</cp:lastModifiedBy>
  <cp:revision>47</cp:revision>
  <cp:lastPrinted>2016-11-14T20:51:42Z</cp:lastPrinted>
  <dcterms:created xsi:type="dcterms:W3CDTF">2016-11-13T21:37:06Z</dcterms:created>
  <dcterms:modified xsi:type="dcterms:W3CDTF">2016-11-15T15:21:29Z</dcterms:modified>
</cp:coreProperties>
</file>