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
  </p:notesMasterIdLst>
  <p:handoutMasterIdLst>
    <p:handoutMasterId r:id="rId4"/>
  </p:handoutMasterIdLst>
  <p:sldIdLst>
    <p:sldId id="258" r:id="rId2"/>
  </p:sldIdLst>
  <p:sldSz cx="27432000" cy="16459200"/>
  <p:notesSz cx="7010400" cy="9236075"/>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1253972" algn="l" rtl="0" eaLnBrk="0" fontAlgn="base" hangingPunct="0">
      <a:spcBef>
        <a:spcPct val="0"/>
      </a:spcBef>
      <a:spcAft>
        <a:spcPct val="0"/>
      </a:spcAft>
      <a:defRPr kern="1200">
        <a:solidFill>
          <a:schemeClr val="tx1"/>
        </a:solidFill>
        <a:latin typeface="Garamond" pitchFamily="18" charset="0"/>
        <a:ea typeface="+mn-ea"/>
        <a:cs typeface="+mn-cs"/>
      </a:defRPr>
    </a:lvl2pPr>
    <a:lvl3pPr marL="2507943" algn="l" rtl="0" eaLnBrk="0" fontAlgn="base" hangingPunct="0">
      <a:spcBef>
        <a:spcPct val="0"/>
      </a:spcBef>
      <a:spcAft>
        <a:spcPct val="0"/>
      </a:spcAft>
      <a:defRPr kern="1200">
        <a:solidFill>
          <a:schemeClr val="tx1"/>
        </a:solidFill>
        <a:latin typeface="Garamond" pitchFamily="18" charset="0"/>
        <a:ea typeface="+mn-ea"/>
        <a:cs typeface="+mn-cs"/>
      </a:defRPr>
    </a:lvl3pPr>
    <a:lvl4pPr marL="3761915" algn="l" rtl="0" eaLnBrk="0" fontAlgn="base" hangingPunct="0">
      <a:spcBef>
        <a:spcPct val="0"/>
      </a:spcBef>
      <a:spcAft>
        <a:spcPct val="0"/>
      </a:spcAft>
      <a:defRPr kern="1200">
        <a:solidFill>
          <a:schemeClr val="tx1"/>
        </a:solidFill>
        <a:latin typeface="Garamond" pitchFamily="18" charset="0"/>
        <a:ea typeface="+mn-ea"/>
        <a:cs typeface="+mn-cs"/>
      </a:defRPr>
    </a:lvl4pPr>
    <a:lvl5pPr marL="5015886" algn="l" rtl="0" eaLnBrk="0" fontAlgn="base" hangingPunct="0">
      <a:spcBef>
        <a:spcPct val="0"/>
      </a:spcBef>
      <a:spcAft>
        <a:spcPct val="0"/>
      </a:spcAft>
      <a:defRPr kern="1200">
        <a:solidFill>
          <a:schemeClr val="tx1"/>
        </a:solidFill>
        <a:latin typeface="Garamond" pitchFamily="18" charset="0"/>
        <a:ea typeface="+mn-ea"/>
        <a:cs typeface="+mn-cs"/>
      </a:defRPr>
    </a:lvl5pPr>
    <a:lvl6pPr marL="6269858" algn="l" defTabSz="2507943" rtl="0" eaLnBrk="1" latinLnBrk="0" hangingPunct="1">
      <a:defRPr kern="1200">
        <a:solidFill>
          <a:schemeClr val="tx1"/>
        </a:solidFill>
        <a:latin typeface="Garamond" pitchFamily="18" charset="0"/>
        <a:ea typeface="+mn-ea"/>
        <a:cs typeface="+mn-cs"/>
      </a:defRPr>
    </a:lvl6pPr>
    <a:lvl7pPr marL="7523830" algn="l" defTabSz="2507943" rtl="0" eaLnBrk="1" latinLnBrk="0" hangingPunct="1">
      <a:defRPr kern="1200">
        <a:solidFill>
          <a:schemeClr val="tx1"/>
        </a:solidFill>
        <a:latin typeface="Garamond" pitchFamily="18" charset="0"/>
        <a:ea typeface="+mn-ea"/>
        <a:cs typeface="+mn-cs"/>
      </a:defRPr>
    </a:lvl7pPr>
    <a:lvl8pPr marL="8777801" algn="l" defTabSz="2507943" rtl="0" eaLnBrk="1" latinLnBrk="0" hangingPunct="1">
      <a:defRPr kern="1200">
        <a:solidFill>
          <a:schemeClr val="tx1"/>
        </a:solidFill>
        <a:latin typeface="Garamond" pitchFamily="18" charset="0"/>
        <a:ea typeface="+mn-ea"/>
        <a:cs typeface="+mn-cs"/>
      </a:defRPr>
    </a:lvl8pPr>
    <a:lvl9pPr marL="10031773" algn="l" defTabSz="2507943"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419" userDrawn="1">
          <p15:clr>
            <a:srgbClr val="A4A3A4"/>
          </p15:clr>
        </p15:guide>
        <p15:guide id="2" pos="1296"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02B"/>
    <a:srgbClr val="990000"/>
    <a:srgbClr val="800000"/>
    <a:srgbClr val="0000FF"/>
    <a:srgbClr val="CC6600"/>
    <a:srgbClr val="99CCFF"/>
    <a:srgbClr val="99FFCC"/>
    <a:srgbClr val="003300"/>
    <a:srgbClr val="705B31"/>
    <a:srgbClr val="A89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2" autoAdjust="0"/>
    <p:restoredTop sz="98185" autoAdjust="0"/>
  </p:normalViewPr>
  <p:slideViewPr>
    <p:cSldViewPr>
      <p:cViewPr varScale="1">
        <p:scale>
          <a:sx n="50" d="100"/>
          <a:sy n="50" d="100"/>
        </p:scale>
        <p:origin x="1188" y="84"/>
      </p:cViewPr>
      <p:guideLst>
        <p:guide orient="horz" pos="2419"/>
        <p:guide pos="12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70" d="100"/>
          <a:sy n="170" d="100"/>
        </p:scale>
        <p:origin x="-384" y="223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0E4334F6-7C65-4407-9743-4FB7FA6C5F0D}" type="datetimeFigureOut">
              <a:rPr lang="en-US" smtClean="0"/>
              <a:t>10/25/2017</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9EA97052-6FB3-4962-85E0-13CBE8943601}" type="slidenum">
              <a:rPr lang="en-US" smtClean="0"/>
              <a:t>‹#›</a:t>
            </a:fld>
            <a:endParaRPr lang="en-US"/>
          </a:p>
        </p:txBody>
      </p:sp>
    </p:spTree>
    <p:extLst>
      <p:ext uri="{BB962C8B-B14F-4D97-AF65-F5344CB8AC3E}">
        <p14:creationId xmlns:p14="http://schemas.microsoft.com/office/powerpoint/2010/main" val="3184182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CF34CD8C-66E1-4893-A92A-6159E270125A}" type="datetimeFigureOut">
              <a:rPr lang="en-US" smtClean="0"/>
              <a:pPr/>
              <a:t>10/25/2017</a:t>
            </a:fld>
            <a:endParaRPr lang="en-US"/>
          </a:p>
        </p:txBody>
      </p:sp>
      <p:sp>
        <p:nvSpPr>
          <p:cNvPr id="4" name="Slide Image Placeholder 3"/>
          <p:cNvSpPr>
            <a:spLocks noGrp="1" noRot="1" noChangeAspect="1"/>
          </p:cNvSpPr>
          <p:nvPr>
            <p:ph type="sldImg" idx="2"/>
          </p:nvPr>
        </p:nvSpPr>
        <p:spPr>
          <a:xfrm>
            <a:off x="619125" y="692150"/>
            <a:ext cx="5772150"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B0B3FBB1-45FA-4EE7-845B-229C6E498F5D}" type="slidenum">
              <a:rPr lang="en-US" smtClean="0"/>
              <a:pPr/>
              <a:t>‹#›</a:t>
            </a:fld>
            <a:endParaRPr lang="en-US"/>
          </a:p>
        </p:txBody>
      </p:sp>
    </p:spTree>
    <p:extLst>
      <p:ext uri="{BB962C8B-B14F-4D97-AF65-F5344CB8AC3E}">
        <p14:creationId xmlns:p14="http://schemas.microsoft.com/office/powerpoint/2010/main" val="4175023267"/>
      </p:ext>
    </p:extLst>
  </p:cSld>
  <p:clrMap bg1="lt1" tx1="dk1" bg2="lt2" tx2="dk2" accent1="accent1" accent2="accent2" accent3="accent3" accent4="accent4" accent5="accent5" accent6="accent6" hlink="hlink" folHlink="folHlink"/>
  <p:notesStyle>
    <a:lvl1pPr marL="0" algn="l" defTabSz="2507943" rtl="0" eaLnBrk="1" latinLnBrk="0" hangingPunct="1">
      <a:defRPr sz="3291" kern="1200">
        <a:solidFill>
          <a:schemeClr val="tx1"/>
        </a:solidFill>
        <a:latin typeface="+mn-lt"/>
        <a:ea typeface="+mn-ea"/>
        <a:cs typeface="+mn-cs"/>
      </a:defRPr>
    </a:lvl1pPr>
    <a:lvl2pPr marL="1253972" algn="l" defTabSz="2507943" rtl="0" eaLnBrk="1" latinLnBrk="0" hangingPunct="1">
      <a:defRPr sz="3291" kern="1200">
        <a:solidFill>
          <a:schemeClr val="tx1"/>
        </a:solidFill>
        <a:latin typeface="+mn-lt"/>
        <a:ea typeface="+mn-ea"/>
        <a:cs typeface="+mn-cs"/>
      </a:defRPr>
    </a:lvl2pPr>
    <a:lvl3pPr marL="2507943" algn="l" defTabSz="2507943" rtl="0" eaLnBrk="1" latinLnBrk="0" hangingPunct="1">
      <a:defRPr sz="3291" kern="1200">
        <a:solidFill>
          <a:schemeClr val="tx1"/>
        </a:solidFill>
        <a:latin typeface="+mn-lt"/>
        <a:ea typeface="+mn-ea"/>
        <a:cs typeface="+mn-cs"/>
      </a:defRPr>
    </a:lvl3pPr>
    <a:lvl4pPr marL="3761915" algn="l" defTabSz="2507943" rtl="0" eaLnBrk="1" latinLnBrk="0" hangingPunct="1">
      <a:defRPr sz="3291" kern="1200">
        <a:solidFill>
          <a:schemeClr val="tx1"/>
        </a:solidFill>
        <a:latin typeface="+mn-lt"/>
        <a:ea typeface="+mn-ea"/>
        <a:cs typeface="+mn-cs"/>
      </a:defRPr>
    </a:lvl4pPr>
    <a:lvl5pPr marL="5015886" algn="l" defTabSz="2507943" rtl="0" eaLnBrk="1" latinLnBrk="0" hangingPunct="1">
      <a:defRPr sz="3291" kern="1200">
        <a:solidFill>
          <a:schemeClr val="tx1"/>
        </a:solidFill>
        <a:latin typeface="+mn-lt"/>
        <a:ea typeface="+mn-ea"/>
        <a:cs typeface="+mn-cs"/>
      </a:defRPr>
    </a:lvl5pPr>
    <a:lvl6pPr marL="6269858" algn="l" defTabSz="2507943" rtl="0" eaLnBrk="1" latinLnBrk="0" hangingPunct="1">
      <a:defRPr sz="3291" kern="1200">
        <a:solidFill>
          <a:schemeClr val="tx1"/>
        </a:solidFill>
        <a:latin typeface="+mn-lt"/>
        <a:ea typeface="+mn-ea"/>
        <a:cs typeface="+mn-cs"/>
      </a:defRPr>
    </a:lvl6pPr>
    <a:lvl7pPr marL="7523830" algn="l" defTabSz="2507943" rtl="0" eaLnBrk="1" latinLnBrk="0" hangingPunct="1">
      <a:defRPr sz="3291" kern="1200">
        <a:solidFill>
          <a:schemeClr val="tx1"/>
        </a:solidFill>
        <a:latin typeface="+mn-lt"/>
        <a:ea typeface="+mn-ea"/>
        <a:cs typeface="+mn-cs"/>
      </a:defRPr>
    </a:lvl7pPr>
    <a:lvl8pPr marL="8777801" algn="l" defTabSz="2507943" rtl="0" eaLnBrk="1" latinLnBrk="0" hangingPunct="1">
      <a:defRPr sz="3291" kern="1200">
        <a:solidFill>
          <a:schemeClr val="tx1"/>
        </a:solidFill>
        <a:latin typeface="+mn-lt"/>
        <a:ea typeface="+mn-ea"/>
        <a:cs typeface="+mn-cs"/>
      </a:defRPr>
    </a:lvl8pPr>
    <a:lvl9pPr marL="10031773" algn="l" defTabSz="2507943" rtl="0" eaLnBrk="1" latinLnBrk="0" hangingPunct="1">
      <a:defRPr sz="32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692150"/>
            <a:ext cx="57721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B3FBB1-45FA-4EE7-845B-229C6E498F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54" name="Freeform 22"/>
          <p:cNvSpPr>
            <a:spLocks/>
          </p:cNvSpPr>
          <p:nvPr userDrawn="1"/>
        </p:nvSpPr>
        <p:spPr bwMode="hidden">
          <a:xfrm>
            <a:off x="1" y="0"/>
            <a:ext cx="27422475" cy="676656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63502B"/>
              </a:gs>
              <a:gs pos="100000">
                <a:srgbClr val="A89265"/>
              </a:gs>
            </a:gsLst>
            <a:lin ang="5400000" scaled="1"/>
          </a:gradFill>
          <a:ln w="9525">
            <a:noFill/>
            <a:round/>
            <a:headEnd/>
            <a:tailEnd/>
          </a:ln>
        </p:spPr>
        <p:txBody>
          <a:bodyPr/>
          <a:lstStyle/>
          <a:p>
            <a:endParaRPr lang="en-US"/>
          </a:p>
        </p:txBody>
      </p:sp>
      <p:pic>
        <p:nvPicPr>
          <p:cNvPr id="18458" name="Picture 26" descr="ah_background_layered2"/>
          <p:cNvPicPr>
            <a:picLocks noChangeAspect="1" noChangeArrowheads="1"/>
          </p:cNvPicPr>
          <p:nvPr userDrawn="1"/>
        </p:nvPicPr>
        <p:blipFill>
          <a:blip r:embed="rId2" cstate="print"/>
          <a:srcRect/>
          <a:stretch>
            <a:fillRect/>
          </a:stretch>
        </p:blipFill>
        <p:spPr bwMode="auto">
          <a:xfrm>
            <a:off x="0" y="1645920"/>
            <a:ext cx="14306550" cy="14813280"/>
          </a:xfrm>
          <a:prstGeom prst="rect">
            <a:avLst/>
          </a:prstGeom>
          <a:noFill/>
        </p:spPr>
      </p:pic>
      <p:sp>
        <p:nvSpPr>
          <p:cNvPr id="18443" name="Rectangle 11"/>
          <p:cNvSpPr>
            <a:spLocks noGrp="1" noChangeArrowheads="1"/>
          </p:cNvSpPr>
          <p:nvPr>
            <p:ph type="ctrTitle" sz="quarter"/>
          </p:nvPr>
        </p:nvSpPr>
        <p:spPr>
          <a:xfrm>
            <a:off x="1828800" y="4937760"/>
            <a:ext cx="21488400" cy="3474720"/>
          </a:xfrm>
        </p:spPr>
        <p:txBody>
          <a:bodyPr/>
          <a:lstStyle>
            <a:lvl1pPr>
              <a:defRPr sz="21120"/>
            </a:lvl1pPr>
          </a:lstStyle>
          <a:p>
            <a:r>
              <a:rPr lang="en-US"/>
              <a:t>Click to edit Master title style</a:t>
            </a:r>
          </a:p>
        </p:txBody>
      </p:sp>
      <p:sp>
        <p:nvSpPr>
          <p:cNvPr id="18444" name="Rectangle 12"/>
          <p:cNvSpPr>
            <a:spLocks noGrp="1" noChangeArrowheads="1"/>
          </p:cNvSpPr>
          <p:nvPr>
            <p:ph type="subTitle" sz="quarter" idx="1"/>
          </p:nvPr>
        </p:nvSpPr>
        <p:spPr>
          <a:xfrm>
            <a:off x="1828800" y="8961120"/>
            <a:ext cx="23545800" cy="5669280"/>
          </a:xfrm>
        </p:spPr>
        <p:txBody>
          <a:bodyPr/>
          <a:lstStyle>
            <a:lvl1pPr marL="0" indent="0">
              <a:buFont typeface="Wingdings" pitchFamily="2" charset="2"/>
              <a:buNone/>
              <a:defRPr sz="13440"/>
            </a:lvl1pPr>
          </a:lstStyle>
          <a:p>
            <a:r>
              <a:rPr lang="en-US"/>
              <a:t>Click to edit Master subtitle style</a:t>
            </a:r>
          </a:p>
        </p:txBody>
      </p:sp>
      <p:sp>
        <p:nvSpPr>
          <p:cNvPr id="18445" name="Rectangle 13"/>
          <p:cNvSpPr>
            <a:spLocks noGrp="1" noChangeArrowheads="1"/>
          </p:cNvSpPr>
          <p:nvPr>
            <p:ph type="dt" sz="quarter" idx="2"/>
          </p:nvPr>
        </p:nvSpPr>
        <p:spPr>
          <a:xfrm>
            <a:off x="1828800" y="14813280"/>
            <a:ext cx="6400800" cy="1143000"/>
          </a:xfrm>
        </p:spPr>
        <p:txBody>
          <a:bodyPr/>
          <a:lstStyle>
            <a:lvl1pPr>
              <a:defRPr>
                <a:latin typeface="+mn-lt"/>
              </a:defRPr>
            </a:lvl1pPr>
          </a:lstStyle>
          <a:p>
            <a:endParaRPr lang="en-US"/>
          </a:p>
        </p:txBody>
      </p:sp>
      <p:sp>
        <p:nvSpPr>
          <p:cNvPr id="18452" name="Line 20"/>
          <p:cNvSpPr>
            <a:spLocks noChangeShapeType="1"/>
          </p:cNvSpPr>
          <p:nvPr userDrawn="1"/>
        </p:nvSpPr>
        <p:spPr bwMode="auto">
          <a:xfrm>
            <a:off x="2057400" y="1097280"/>
            <a:ext cx="23317200" cy="0"/>
          </a:xfrm>
          <a:prstGeom prst="line">
            <a:avLst/>
          </a:prstGeom>
          <a:noFill/>
          <a:ln w="152400">
            <a:solidFill>
              <a:srgbClr val="000000"/>
            </a:solidFill>
            <a:round/>
            <a:headEnd/>
            <a:tailEnd/>
          </a:ln>
          <a:effectLst/>
        </p:spPr>
        <p:txBody>
          <a:bodyPr/>
          <a:lstStyle/>
          <a:p>
            <a:endParaRPr lang="en-US"/>
          </a:p>
        </p:txBody>
      </p:sp>
      <p:sp>
        <p:nvSpPr>
          <p:cNvPr id="18453" name="Rectangle 21"/>
          <p:cNvSpPr>
            <a:spLocks noGrp="1" noChangeArrowheads="1"/>
          </p:cNvSpPr>
          <p:nvPr>
            <p:ph type="ftr" sz="quarter" idx="3"/>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488150" y="1463040"/>
            <a:ext cx="5886450" cy="133502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463040"/>
            <a:ext cx="17202150" cy="13350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2166939" y="6976113"/>
            <a:ext cx="23317200" cy="3600449"/>
          </a:xfrm>
        </p:spPr>
        <p:txBody>
          <a:bodyPr anchor="b"/>
          <a:lstStyle>
            <a:lvl1pPr marL="0" indent="0">
              <a:buNone/>
              <a:defRPr sz="9600"/>
            </a:lvl1pPr>
            <a:lvl2pPr marL="2194560" indent="0">
              <a:buNone/>
              <a:defRPr sz="8640"/>
            </a:lvl2pPr>
            <a:lvl3pPr marL="4389120" indent="0">
              <a:buNone/>
              <a:defRPr sz="7680"/>
            </a:lvl3pPr>
            <a:lvl4pPr marL="6583680" indent="0">
              <a:buNone/>
              <a:defRPr sz="6720"/>
            </a:lvl4pPr>
            <a:lvl5pPr marL="8778240" indent="0">
              <a:buNone/>
              <a:defRPr sz="6720"/>
            </a:lvl5pPr>
            <a:lvl6pPr marL="10972800" indent="0">
              <a:buNone/>
              <a:defRPr sz="6720"/>
            </a:lvl6pPr>
            <a:lvl7pPr marL="13167360" indent="0">
              <a:buNone/>
              <a:defRPr sz="6720"/>
            </a:lvl7pPr>
            <a:lvl8pPr marL="15361920" indent="0">
              <a:buNone/>
              <a:defRPr sz="6720"/>
            </a:lvl8pPr>
            <a:lvl9pPr marL="17556480" indent="0">
              <a:buNone/>
              <a:defRPr sz="672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3840480"/>
            <a:ext cx="11544300" cy="1097280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830300" y="3840480"/>
            <a:ext cx="11544300" cy="1097280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6" y="3684271"/>
            <a:ext cx="12125325" cy="1535429"/>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13935076" y="5219700"/>
            <a:ext cx="12125325" cy="9483091"/>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0725150" y="655322"/>
            <a:ext cx="15335250" cy="14047471"/>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2"/>
            <a:ext cx="9024939" cy="11258551"/>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9265"/>
        </a:solidFill>
        <a:effectLst/>
      </p:bgPr>
    </p:bg>
    <p:spTree>
      <p:nvGrpSpPr>
        <p:cNvPr id="1" name=""/>
        <p:cNvGrpSpPr/>
        <p:nvPr/>
      </p:nvGrpSpPr>
      <p:grpSpPr>
        <a:xfrm>
          <a:off x="0" y="0"/>
          <a:ext cx="0" cy="0"/>
          <a:chOff x="0" y="0"/>
          <a:chExt cx="0" cy="0"/>
        </a:xfrm>
      </p:grpSpPr>
      <p:sp>
        <p:nvSpPr>
          <p:cNvPr id="17420" name="Freeform 12"/>
          <p:cNvSpPr>
            <a:spLocks/>
          </p:cNvSpPr>
          <p:nvPr/>
        </p:nvSpPr>
        <p:spPr bwMode="hidden">
          <a:xfrm>
            <a:off x="1" y="0"/>
            <a:ext cx="27422475" cy="676656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63502B"/>
              </a:gs>
              <a:gs pos="100000">
                <a:srgbClr val="A89265"/>
              </a:gs>
            </a:gsLst>
            <a:lin ang="5400000" scaled="1"/>
          </a:gradFill>
          <a:ln w="9525">
            <a:noFill/>
            <a:round/>
            <a:headEnd/>
            <a:tailEnd/>
          </a:ln>
        </p:spPr>
        <p:txBody>
          <a:bodyPr/>
          <a:lstStyle/>
          <a:p>
            <a:endParaRPr lang="en-US"/>
          </a:p>
        </p:txBody>
      </p:sp>
      <p:pic>
        <p:nvPicPr>
          <p:cNvPr id="17426" name="Picture 18" descr="ah_background_layered2"/>
          <p:cNvPicPr>
            <a:picLocks noChangeAspect="1" noChangeArrowheads="1"/>
          </p:cNvPicPr>
          <p:nvPr userDrawn="1"/>
        </p:nvPicPr>
        <p:blipFill>
          <a:blip r:embed="rId13" cstate="print"/>
          <a:srcRect/>
          <a:stretch>
            <a:fillRect/>
          </a:stretch>
        </p:blipFill>
        <p:spPr bwMode="auto">
          <a:xfrm>
            <a:off x="0" y="1645920"/>
            <a:ext cx="14306550" cy="14813280"/>
          </a:xfrm>
          <a:prstGeom prst="rect">
            <a:avLst/>
          </a:prstGeom>
          <a:noFill/>
        </p:spPr>
      </p:pic>
      <p:sp>
        <p:nvSpPr>
          <p:cNvPr id="17410" name="Rectangle 2"/>
          <p:cNvSpPr>
            <a:spLocks noGrp="1" noChangeArrowheads="1"/>
          </p:cNvSpPr>
          <p:nvPr>
            <p:ph type="dt" sz="half" idx="2"/>
          </p:nvPr>
        </p:nvSpPr>
        <p:spPr bwMode="auto">
          <a:xfrm>
            <a:off x="2057400" y="14813280"/>
            <a:ext cx="6400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5760">
                <a:latin typeface="Arial" charset="0"/>
              </a:defRPr>
            </a:lvl1pPr>
          </a:lstStyle>
          <a:p>
            <a:endParaRPr lang="en-US"/>
          </a:p>
        </p:txBody>
      </p:sp>
      <p:sp>
        <p:nvSpPr>
          <p:cNvPr id="17421" name="Rectangle 13"/>
          <p:cNvSpPr>
            <a:spLocks noGrp="1" noRot="1" noChangeArrowheads="1"/>
          </p:cNvSpPr>
          <p:nvPr>
            <p:ph type="title"/>
          </p:nvPr>
        </p:nvSpPr>
        <p:spPr bwMode="auto">
          <a:xfrm>
            <a:off x="1828800" y="1463040"/>
            <a:ext cx="23545800" cy="1645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22" name="Rectangle 14"/>
          <p:cNvSpPr>
            <a:spLocks noGrp="1" noChangeArrowheads="1"/>
          </p:cNvSpPr>
          <p:nvPr>
            <p:ph type="ftr" sz="quarter" idx="3"/>
          </p:nvPr>
        </p:nvSpPr>
        <p:spPr bwMode="auto">
          <a:xfrm>
            <a:off x="9372600" y="14813280"/>
            <a:ext cx="160020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5760">
                <a:effectLst>
                  <a:outerShdw blurRad="38100" dist="38100" dir="2700000" algn="tl">
                    <a:srgbClr val="000000"/>
                  </a:outerShdw>
                </a:effectLst>
                <a:latin typeface="+mn-lt"/>
              </a:defRPr>
            </a:lvl1pPr>
          </a:lstStyle>
          <a:p>
            <a:r>
              <a:rPr lang="en-US"/>
              <a:t>E X P E R I E N C E    Y O U R    A M E R I C A</a:t>
            </a:r>
          </a:p>
        </p:txBody>
      </p:sp>
      <p:sp>
        <p:nvSpPr>
          <p:cNvPr id="17423" name="Rectangle 15"/>
          <p:cNvSpPr>
            <a:spLocks noGrp="1" noChangeArrowheads="1"/>
          </p:cNvSpPr>
          <p:nvPr>
            <p:ph type="body" idx="1"/>
          </p:nvPr>
        </p:nvSpPr>
        <p:spPr bwMode="auto">
          <a:xfrm>
            <a:off x="1828800" y="3840480"/>
            <a:ext cx="23545800" cy="1097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25" name="Line 17"/>
          <p:cNvSpPr>
            <a:spLocks noChangeShapeType="1"/>
          </p:cNvSpPr>
          <p:nvPr userDrawn="1"/>
        </p:nvSpPr>
        <p:spPr bwMode="auto">
          <a:xfrm>
            <a:off x="2057400" y="1097280"/>
            <a:ext cx="23317200" cy="0"/>
          </a:xfrm>
          <a:prstGeom prst="line">
            <a:avLst/>
          </a:prstGeom>
          <a:noFill/>
          <a:ln w="152400">
            <a:solidFill>
              <a:srgbClr val="000000"/>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fade/>
  </p:transition>
  <p:hf sldNum="0" hdr="0" dt="0"/>
  <p:txStyles>
    <p:titleStyle>
      <a:lvl1pPr algn="l" rtl="0" fontAlgn="base">
        <a:spcBef>
          <a:spcPct val="0"/>
        </a:spcBef>
        <a:spcAft>
          <a:spcPct val="0"/>
        </a:spcAft>
        <a:defRPr sz="1728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p:titleStyle>
    <p:bodyStyle>
      <a:lvl1pPr marL="1645920" indent="-1645920" algn="l" rtl="0" fontAlgn="base">
        <a:spcBef>
          <a:spcPct val="20000"/>
        </a:spcBef>
        <a:spcAft>
          <a:spcPct val="0"/>
        </a:spcAft>
        <a:buClr>
          <a:schemeClr val="hlink"/>
        </a:buClr>
        <a:buSzPct val="70000"/>
        <a:buFont typeface="Wingdings" pitchFamily="2" charset="2"/>
        <a:buChar char="n"/>
        <a:defRPr sz="11520">
          <a:solidFill>
            <a:schemeClr val="tx1"/>
          </a:solidFill>
          <a:effectLst>
            <a:outerShdw blurRad="38100" dist="38100" dir="2700000" algn="tl">
              <a:srgbClr val="000000"/>
            </a:outerShdw>
          </a:effectLst>
          <a:latin typeface="+mn-lt"/>
          <a:ea typeface="+mn-ea"/>
          <a:cs typeface="+mn-cs"/>
        </a:defRPr>
      </a:lvl1pPr>
      <a:lvl2pPr marL="3566160" indent="-1371600" algn="l" rtl="0" fontAlgn="base">
        <a:spcBef>
          <a:spcPct val="20000"/>
        </a:spcBef>
        <a:spcAft>
          <a:spcPct val="0"/>
        </a:spcAft>
        <a:buClr>
          <a:schemeClr val="accent2"/>
        </a:buClr>
        <a:buSzPct val="70000"/>
        <a:buFont typeface="Wingdings" pitchFamily="2" charset="2"/>
        <a:buChar char="n"/>
        <a:defRPr sz="10560">
          <a:solidFill>
            <a:schemeClr val="tx1"/>
          </a:solidFill>
          <a:effectLst>
            <a:outerShdw blurRad="38100" dist="38100" dir="2700000" algn="tl">
              <a:srgbClr val="000000"/>
            </a:outerShdw>
          </a:effectLst>
          <a:latin typeface="+mn-lt"/>
        </a:defRPr>
      </a:lvl2pPr>
      <a:lvl3pPr marL="5486400" indent="-1097280" algn="l" rtl="0" fontAlgn="base">
        <a:spcBef>
          <a:spcPct val="20000"/>
        </a:spcBef>
        <a:spcAft>
          <a:spcPct val="0"/>
        </a:spcAft>
        <a:buClr>
          <a:schemeClr val="tx2"/>
        </a:buClr>
        <a:buSzPct val="70000"/>
        <a:buFont typeface="Wingdings" pitchFamily="2" charset="2"/>
        <a:buChar char="n"/>
        <a:defRPr sz="9600">
          <a:solidFill>
            <a:schemeClr val="tx1"/>
          </a:solidFill>
          <a:effectLst>
            <a:outerShdw blurRad="38100" dist="38100" dir="2700000" algn="tl">
              <a:srgbClr val="000000"/>
            </a:outerShdw>
          </a:effectLst>
          <a:latin typeface="+mn-lt"/>
        </a:defRPr>
      </a:lvl3pPr>
      <a:lvl4pPr marL="7680960" indent="-1097280" algn="l" rtl="0" fontAlgn="base">
        <a:spcBef>
          <a:spcPct val="20000"/>
        </a:spcBef>
        <a:spcAft>
          <a:spcPct val="0"/>
        </a:spcAft>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mn-lt"/>
        </a:defRPr>
      </a:lvl4pPr>
      <a:lvl5pPr marL="9875520" indent="-1097280" algn="l" rtl="0" fontAlgn="base">
        <a:spcBef>
          <a:spcPct val="20000"/>
        </a:spcBef>
        <a:spcAft>
          <a:spcPct val="0"/>
        </a:spcAft>
        <a:buClr>
          <a:schemeClr val="hlink"/>
        </a:buClr>
        <a:buSzPct val="70000"/>
        <a:buFont typeface="Wingdings" pitchFamily="2" charset="2"/>
        <a:buChar char="n"/>
        <a:defRPr sz="7680">
          <a:solidFill>
            <a:schemeClr val="tx1"/>
          </a:solidFill>
          <a:effectLst>
            <a:outerShdw blurRad="38100" dist="38100" dir="2700000" algn="tl">
              <a:srgbClr val="000000"/>
            </a:outerShdw>
          </a:effectLst>
          <a:latin typeface="+mn-lt"/>
        </a:defRPr>
      </a:lvl5pPr>
      <a:lvl6pPr marL="12070080" indent="-1097280" algn="l" rtl="0" fontAlgn="base">
        <a:spcBef>
          <a:spcPct val="20000"/>
        </a:spcBef>
        <a:spcAft>
          <a:spcPct val="0"/>
        </a:spcAft>
        <a:buClr>
          <a:schemeClr val="hlink"/>
        </a:buClr>
        <a:buSzPct val="70000"/>
        <a:buFont typeface="Wingdings" pitchFamily="2" charset="2"/>
        <a:buChar char="n"/>
        <a:defRPr sz="7680">
          <a:solidFill>
            <a:schemeClr val="tx1"/>
          </a:solidFill>
          <a:effectLst>
            <a:outerShdw blurRad="38100" dist="38100" dir="2700000" algn="tl">
              <a:srgbClr val="000000"/>
            </a:outerShdw>
          </a:effectLst>
          <a:latin typeface="+mn-lt"/>
        </a:defRPr>
      </a:lvl6pPr>
      <a:lvl7pPr marL="14264640" indent="-1097280" algn="l" rtl="0" fontAlgn="base">
        <a:spcBef>
          <a:spcPct val="20000"/>
        </a:spcBef>
        <a:spcAft>
          <a:spcPct val="0"/>
        </a:spcAft>
        <a:buClr>
          <a:schemeClr val="hlink"/>
        </a:buClr>
        <a:buSzPct val="70000"/>
        <a:buFont typeface="Wingdings" pitchFamily="2" charset="2"/>
        <a:buChar char="n"/>
        <a:defRPr sz="7680">
          <a:solidFill>
            <a:schemeClr val="tx1"/>
          </a:solidFill>
          <a:effectLst>
            <a:outerShdw blurRad="38100" dist="38100" dir="2700000" algn="tl">
              <a:srgbClr val="000000"/>
            </a:outerShdw>
          </a:effectLst>
          <a:latin typeface="+mn-lt"/>
        </a:defRPr>
      </a:lvl7pPr>
      <a:lvl8pPr marL="16459200" indent="-1097280" algn="l" rtl="0" fontAlgn="base">
        <a:spcBef>
          <a:spcPct val="20000"/>
        </a:spcBef>
        <a:spcAft>
          <a:spcPct val="0"/>
        </a:spcAft>
        <a:buClr>
          <a:schemeClr val="hlink"/>
        </a:buClr>
        <a:buSzPct val="70000"/>
        <a:buFont typeface="Wingdings" pitchFamily="2" charset="2"/>
        <a:buChar char="n"/>
        <a:defRPr sz="7680">
          <a:solidFill>
            <a:schemeClr val="tx1"/>
          </a:solidFill>
          <a:effectLst>
            <a:outerShdw blurRad="38100" dist="38100" dir="2700000" algn="tl">
              <a:srgbClr val="000000"/>
            </a:outerShdw>
          </a:effectLst>
          <a:latin typeface="+mn-lt"/>
        </a:defRPr>
      </a:lvl8pPr>
      <a:lvl9pPr marL="18653760" indent="-1097280" algn="l" rtl="0" fontAlgn="base">
        <a:spcBef>
          <a:spcPct val="20000"/>
        </a:spcBef>
        <a:spcAft>
          <a:spcPct val="0"/>
        </a:spcAft>
        <a:buClr>
          <a:schemeClr val="hlink"/>
        </a:buClr>
        <a:buSzPct val="70000"/>
        <a:buFont typeface="Wingdings" pitchFamily="2" charset="2"/>
        <a:buChar char="n"/>
        <a:defRPr sz="7680">
          <a:solidFill>
            <a:schemeClr val="tx1"/>
          </a:solidFill>
          <a:effectLst>
            <a:outerShdw blurRad="38100" dist="38100" dir="2700000" algn="tl">
              <a:srgbClr val="000000"/>
            </a:outerShdw>
          </a:effectLst>
          <a:latin typeface="+mn-lt"/>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ls.gov/ooh/business-and-financial/meeting-convention-and-event-planners.ht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ustravel.org/marketing/national-travel-and-tourism-week/talking-points-and-facts" TargetMode="External"/><Relationship Id="rId4" Type="http://schemas.openxmlformats.org/officeDocument/2006/relationships/image" Target="../media/image3.png"/><Relationship Id="rId9" Type="http://schemas.openxmlformats.org/officeDocument/2006/relationships/hyperlink" Target="http://selectusa.commerce.gov/industry-snapshots/travel-tourism-and-hospitality-industry-united-stat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a:xfrm>
            <a:off x="3335920" y="75488"/>
            <a:ext cx="20811592" cy="1445106"/>
          </a:xfrm>
          <a:solidFill>
            <a:schemeClr val="accent3">
              <a:lumMod val="10000"/>
            </a:schemeClr>
          </a:solidFill>
        </p:spPr>
        <p:txBody>
          <a:bodyPr/>
          <a:lstStyle/>
          <a:p>
            <a:pPr algn="ctr"/>
            <a:r>
              <a:rPr lang="en-US" sz="5400" dirty="0">
                <a:effectLst/>
              </a:rPr>
              <a:t>Tourism Job Outlook: A Guide to Events, Hospitality, Interpretation Jobs for the Lakota People </a:t>
            </a:r>
            <a:endParaRPr lang="en-US" sz="5400" dirty="0"/>
          </a:p>
        </p:txBody>
      </p:sp>
      <p:sp>
        <p:nvSpPr>
          <p:cNvPr id="2" name="TextBox 1"/>
          <p:cNvSpPr txBox="1"/>
          <p:nvPr/>
        </p:nvSpPr>
        <p:spPr>
          <a:xfrm rot="10800000" flipV="1">
            <a:off x="6473457" y="1429696"/>
            <a:ext cx="13911546" cy="120032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Gina Fe G. Causin, Ph.D. and Chay Runnels, Ph.D.</a:t>
            </a:r>
          </a:p>
          <a:p>
            <a:pPr algn="ctr"/>
            <a:r>
              <a:rPr lang="en-US" sz="3200" dirty="0">
                <a:latin typeface="Arial" panose="020B0604020202020204" pitchFamily="34" charset="0"/>
                <a:cs typeface="Arial" panose="020B0604020202020204" pitchFamily="34" charset="0"/>
              </a:rPr>
              <a:t>Stephen F. Austin State University, Nacogdoches, Texas</a:t>
            </a:r>
          </a:p>
        </p:txBody>
      </p:sp>
      <p:sp>
        <p:nvSpPr>
          <p:cNvPr id="4103" name="TextBox 4102"/>
          <p:cNvSpPr txBox="1"/>
          <p:nvPr/>
        </p:nvSpPr>
        <p:spPr>
          <a:xfrm>
            <a:off x="6180230" y="15784843"/>
            <a:ext cx="16126524" cy="523220"/>
          </a:xfrm>
          <a:prstGeom prst="rect">
            <a:avLst/>
          </a:prstGeom>
          <a:noFill/>
        </p:spPr>
        <p:txBody>
          <a:bodyPr wrap="square" rtlCol="0">
            <a:spAutoFit/>
          </a:bodyPr>
          <a:lstStyle/>
          <a:p>
            <a:pPr algn="ctr"/>
            <a:r>
              <a:rPr lang="en-US" sz="2800" b="1" dirty="0">
                <a:latin typeface="Footlight MT Light" panose="0204060206030A020304" pitchFamily="18" charset="0"/>
              </a:rPr>
              <a:t>This project was funded by the National Park Service</a:t>
            </a:r>
          </a:p>
        </p:txBody>
      </p:sp>
      <p:sp>
        <p:nvSpPr>
          <p:cNvPr id="4104" name="TextBox 4103"/>
          <p:cNvSpPr txBox="1"/>
          <p:nvPr/>
        </p:nvSpPr>
        <p:spPr>
          <a:xfrm>
            <a:off x="240559" y="2208578"/>
            <a:ext cx="6604691" cy="14145380"/>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The travel and tourism industry is one of the largest industries in the United States, making a total contribution of 1.42 trillion U.S. dollars to GDP (Statista, 2014) which supports 15 million jobs in the U.S. which is an 8 million direct tourism jobs and 7 million indirect and induced jobs. Twenty-seven thousand four hundred seventy-seven (27,477) jobs directly supported by core tourism in South Dakota and 6.5% of total South Dakota employment. According to the report, “Core Tourism generated $1.36 billion in economic value in 2014,” thus ranking core tourism in the top 10 of private industry in terms of Gross State Product (Norton, 2015).</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2013 Visitor Intercept Survey found that Rapid City, SD was the number one in-state destination for travelers among the in-target group with Black Hills Badlands &amp; Lakes Region as the second most popular destination. Tourists want to visit national parks and monuments as well as historic and cultural sites connected to tribal culture. The emphasis on tourism in the economy of South Dakota provides extensive opportunities in the field of Hospitality and Tourism for employment in the region. Specific employment opportunities exist in the hotel, food and beverage, and travel accommodation industries.</a:t>
            </a:r>
          </a:p>
          <a:p>
            <a:r>
              <a:rPr lang="en-US" sz="2000" dirty="0">
                <a:latin typeface="Arial" panose="020B0604020202020204" pitchFamily="34" charset="0"/>
                <a:cs typeface="Arial" panose="020B0604020202020204" pitchFamily="34" charset="0"/>
              </a:rPr>
              <a:t>The average yearly salary provided by the tourism and hospitality industry amongst these positions is $55,415 with a range between $45,810 and $81,080. These numbers are significantly higher than the national average quoted by the Bureau of Labor Statistics (BLS) of all employment positions. It is obvious that employers within the industry are looking for applicants who possess number of skills and competencies (check figure 1) that can be developed in conjunction with their bachelor’s degrees.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well-developed tourism and hospitality program will encourage the development of these skills through in class participation, assignments which refine these skills, and a major end of semester project that incorporates these skills and competencies in a presentation format. Stakeholders in the Pennington County (Rapid City, Wall and Keystone area) were interviewed in August 2015 about their willingness to hire interns or seasonal workers connected to Oglala Lakota College.</a:t>
            </a:r>
          </a:p>
          <a:p>
            <a:endParaRPr lang="en-US" sz="2000" dirty="0">
              <a:latin typeface="Arial" panose="020B0604020202020204" pitchFamily="34" charset="0"/>
              <a:cs typeface="Arial" panose="020B0604020202020204" pitchFamily="34" charset="0"/>
            </a:endParaRPr>
          </a:p>
        </p:txBody>
      </p:sp>
      <p:sp>
        <p:nvSpPr>
          <p:cNvPr id="66" name="Title 1"/>
          <p:cNvSpPr txBox="1">
            <a:spLocks/>
          </p:cNvSpPr>
          <p:nvPr/>
        </p:nvSpPr>
        <p:spPr bwMode="auto">
          <a:xfrm>
            <a:off x="-7315200" y="-3624831"/>
            <a:ext cx="7848600" cy="109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112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a:lstStyle>
          <a:p>
            <a:pPr eaLnBrk="1" hangingPunct="1"/>
            <a:r>
              <a:rPr lang="en-US" sz="6000" kern="0" dirty="0"/>
              <a:t>Introduction</a:t>
            </a:r>
          </a:p>
        </p:txBody>
      </p:sp>
      <p:pic>
        <p:nvPicPr>
          <p:cNvPr id="69" name="Picture 68"/>
          <p:cNvPicPr>
            <a:picLocks noChangeAspect="1"/>
          </p:cNvPicPr>
          <p:nvPr/>
        </p:nvPicPr>
        <p:blipFill>
          <a:blip r:embed="rId3"/>
          <a:stretch>
            <a:fillRect/>
          </a:stretch>
        </p:blipFill>
        <p:spPr>
          <a:xfrm>
            <a:off x="7083491" y="2890110"/>
            <a:ext cx="4155371" cy="3116528"/>
          </a:xfrm>
          <a:prstGeom prst="rect">
            <a:avLst/>
          </a:prstGeom>
        </p:spPr>
      </p:pic>
      <p:pic>
        <p:nvPicPr>
          <p:cNvPr id="70" name="Picture 69"/>
          <p:cNvPicPr>
            <a:picLocks noChangeAspect="1"/>
          </p:cNvPicPr>
          <p:nvPr/>
        </p:nvPicPr>
        <p:blipFill>
          <a:blip r:embed="rId4"/>
          <a:stretch>
            <a:fillRect/>
          </a:stretch>
        </p:blipFill>
        <p:spPr>
          <a:xfrm>
            <a:off x="11885557" y="2871674"/>
            <a:ext cx="4392135" cy="3294101"/>
          </a:xfrm>
          <a:prstGeom prst="rect">
            <a:avLst/>
          </a:prstGeom>
        </p:spPr>
      </p:pic>
      <p:sp>
        <p:nvSpPr>
          <p:cNvPr id="81" name="Title 1"/>
          <p:cNvSpPr txBox="1">
            <a:spLocks/>
          </p:cNvSpPr>
          <p:nvPr/>
        </p:nvSpPr>
        <p:spPr bwMode="auto">
          <a:xfrm>
            <a:off x="7237743" y="6209294"/>
            <a:ext cx="7820011" cy="1126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112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a:lstStyle>
          <a:p>
            <a:pPr algn="ctr" eaLnBrk="1" hangingPunct="1"/>
            <a:r>
              <a:rPr lang="en-US" sz="4000" kern="0" dirty="0"/>
              <a:t>Competencies of Tourism and Hospitality Workers</a:t>
            </a:r>
          </a:p>
        </p:txBody>
      </p:sp>
      <p:pic>
        <p:nvPicPr>
          <p:cNvPr id="77" name="Picture 76"/>
          <p:cNvPicPr>
            <a:picLocks noChangeAspect="1"/>
          </p:cNvPicPr>
          <p:nvPr/>
        </p:nvPicPr>
        <p:blipFill>
          <a:blip r:embed="rId5"/>
          <a:stretch>
            <a:fillRect/>
          </a:stretch>
        </p:blipFill>
        <p:spPr>
          <a:xfrm>
            <a:off x="-6858000" y="-8081959"/>
            <a:ext cx="5928576" cy="4446433"/>
          </a:xfrm>
          <a:prstGeom prst="rect">
            <a:avLst/>
          </a:prstGeom>
        </p:spPr>
      </p:pic>
      <p:pic>
        <p:nvPicPr>
          <p:cNvPr id="79" name="Picture 78"/>
          <p:cNvPicPr>
            <a:picLocks noChangeAspect="1"/>
          </p:cNvPicPr>
          <p:nvPr/>
        </p:nvPicPr>
        <p:blipFill>
          <a:blip r:embed="rId6"/>
          <a:stretch>
            <a:fillRect/>
          </a:stretch>
        </p:blipFill>
        <p:spPr>
          <a:xfrm>
            <a:off x="16900972" y="2912662"/>
            <a:ext cx="4094067" cy="3070550"/>
          </a:xfrm>
          <a:prstGeom prst="rect">
            <a:avLst/>
          </a:prstGeom>
        </p:spPr>
      </p:pic>
      <p:grpSp>
        <p:nvGrpSpPr>
          <p:cNvPr id="29" name="Canvas 3">
            <a:extLst>
              <a:ext uri="{FF2B5EF4-FFF2-40B4-BE49-F238E27FC236}">
                <a16:creationId xmlns:a16="http://schemas.microsoft.com/office/drawing/2014/main" id="{3AD98473-4894-40FF-B999-1375CD958FCC}"/>
              </a:ext>
            </a:extLst>
          </p:cNvPr>
          <p:cNvGrpSpPr/>
          <p:nvPr/>
        </p:nvGrpSpPr>
        <p:grpSpPr>
          <a:xfrm>
            <a:off x="7237743" y="7371478"/>
            <a:ext cx="10046014" cy="9828109"/>
            <a:chOff x="625160" y="25927"/>
            <a:chExt cx="6084885" cy="4169518"/>
          </a:xfrm>
        </p:grpSpPr>
        <p:sp>
          <p:nvSpPr>
            <p:cNvPr id="30" name="Rectangle 29">
              <a:extLst>
                <a:ext uri="{FF2B5EF4-FFF2-40B4-BE49-F238E27FC236}">
                  <a16:creationId xmlns:a16="http://schemas.microsoft.com/office/drawing/2014/main" id="{533CE038-9C48-4607-9F9C-B7DB134E7C00}"/>
                </a:ext>
              </a:extLst>
            </p:cNvPr>
            <p:cNvSpPr/>
            <p:nvPr/>
          </p:nvSpPr>
          <p:spPr>
            <a:xfrm>
              <a:off x="913765" y="97155"/>
              <a:ext cx="5796280" cy="4098290"/>
            </a:xfrm>
            <a:prstGeom prst="rect">
              <a:avLst/>
            </a:prstGeom>
            <a:noFill/>
            <a:ln>
              <a:noFill/>
            </a:ln>
          </p:spPr>
        </p:sp>
        <p:pic>
          <p:nvPicPr>
            <p:cNvPr id="31" name="Picture 30">
              <a:extLst>
                <a:ext uri="{FF2B5EF4-FFF2-40B4-BE49-F238E27FC236}">
                  <a16:creationId xmlns:a16="http://schemas.microsoft.com/office/drawing/2014/main" id="{E9D37350-1326-4353-ACF6-9B996687219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60" y="25927"/>
              <a:ext cx="4736592" cy="347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AF9AA4D2-BD9C-430C-ADB1-971304F4430A}"/>
              </a:ext>
            </a:extLst>
          </p:cNvPr>
          <p:cNvSpPr txBox="1"/>
          <p:nvPr/>
        </p:nvSpPr>
        <p:spPr>
          <a:xfrm>
            <a:off x="15534235" y="7491034"/>
            <a:ext cx="5935902" cy="827919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emphasis on tourism in the economy of South Dakota provides extensive opportunities in the field of Hospitality and Tourism for employment in the region. Specific employment opportunities exist in the hotel, food and beverage, and travel accommodation industries.  Local job postings indicate opportunities for Lodging Managers, Meeting, Convention, and Event Planners, Food Service Managers, and Administrative Service Managers. On a national level, these positions all show expected growth of between 2-33% over the next seven years (Bureau of Labor Statistics Occupational Handbook, 2015). </a:t>
            </a:r>
          </a:p>
        </p:txBody>
      </p:sp>
      <p:sp>
        <p:nvSpPr>
          <p:cNvPr id="33" name="Title 1">
            <a:extLst>
              <a:ext uri="{FF2B5EF4-FFF2-40B4-BE49-F238E27FC236}">
                <a16:creationId xmlns:a16="http://schemas.microsoft.com/office/drawing/2014/main" id="{01A430D8-F763-4B20-A051-B2CD9514B693}"/>
              </a:ext>
            </a:extLst>
          </p:cNvPr>
          <p:cNvSpPr txBox="1">
            <a:spLocks/>
          </p:cNvSpPr>
          <p:nvPr/>
        </p:nvSpPr>
        <p:spPr bwMode="auto">
          <a:xfrm>
            <a:off x="15660326" y="6207663"/>
            <a:ext cx="5265858" cy="1206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112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a:lstStyle>
          <a:p>
            <a:pPr algn="ctr" eaLnBrk="1" hangingPunct="1"/>
            <a:r>
              <a:rPr lang="en-US" sz="4000" kern="0" dirty="0"/>
              <a:t>Job Opportunities for the Lakota People</a:t>
            </a:r>
          </a:p>
        </p:txBody>
      </p:sp>
      <p:sp>
        <p:nvSpPr>
          <p:cNvPr id="7" name="TextBox 6">
            <a:extLst>
              <a:ext uri="{FF2B5EF4-FFF2-40B4-BE49-F238E27FC236}">
                <a16:creationId xmlns:a16="http://schemas.microsoft.com/office/drawing/2014/main" id="{19BCD5D3-DF35-4ECE-B294-7157B31FEC74}"/>
              </a:ext>
            </a:extLst>
          </p:cNvPr>
          <p:cNvSpPr txBox="1"/>
          <p:nvPr/>
        </p:nvSpPr>
        <p:spPr>
          <a:xfrm>
            <a:off x="21641734" y="2207392"/>
            <a:ext cx="5409266" cy="13988445"/>
          </a:xfrm>
          <a:prstGeom prst="rect">
            <a:avLst/>
          </a:prstGeom>
          <a:noFill/>
        </p:spPr>
        <p:txBody>
          <a:bodyPr wrap="square" rtlCol="0">
            <a:spAutoFit/>
          </a:bodyPr>
          <a:lstStyle/>
          <a:p>
            <a:pPr marL="457200" indent="-457200"/>
            <a:r>
              <a:rPr lang="en-US" sz="2100" dirty="0">
                <a:latin typeface="Arial" panose="020B0604020202020204" pitchFamily="34" charset="0"/>
                <a:cs typeface="Arial" panose="020B0604020202020204" pitchFamily="34" charset="0"/>
              </a:rPr>
              <a:t>Bureau of Labor Statistics, U.S. Department of Labor (2015) </a:t>
            </a:r>
            <a:r>
              <a:rPr lang="en-US" sz="2100" i="1" dirty="0">
                <a:latin typeface="Arial" panose="020B0604020202020204" pitchFamily="34" charset="0"/>
                <a:cs typeface="Arial" panose="020B0604020202020204" pitchFamily="34" charset="0"/>
              </a:rPr>
              <a:t>Occupational Outlook Handbook, 2016-17 Edition</a:t>
            </a:r>
            <a:r>
              <a:rPr lang="en-US" sz="2100" dirty="0">
                <a:latin typeface="Arial" panose="020B0604020202020204" pitchFamily="34" charset="0"/>
                <a:cs typeface="Arial" panose="020B0604020202020204" pitchFamily="34" charset="0"/>
              </a:rPr>
              <a:t>, </a:t>
            </a:r>
            <a:r>
              <a:rPr lang="en-US" sz="2100" i="1" dirty="0">
                <a:latin typeface="Arial" panose="020B0604020202020204" pitchFamily="34" charset="0"/>
                <a:cs typeface="Arial" panose="020B0604020202020204" pitchFamily="34" charset="0"/>
              </a:rPr>
              <a:t>Meeting, Convention, and Event Planners</a:t>
            </a:r>
            <a:r>
              <a:rPr lang="en-US" sz="2100" dirty="0">
                <a:latin typeface="Arial" panose="020B0604020202020204" pitchFamily="34" charset="0"/>
                <a:cs typeface="Arial" panose="020B0604020202020204" pitchFamily="34" charset="0"/>
              </a:rPr>
              <a:t> . Retrieved on December 1, 2015 from </a:t>
            </a:r>
            <a:r>
              <a:rPr lang="en-US" sz="2100" u="sng" dirty="0">
                <a:latin typeface="Arial" panose="020B0604020202020204" pitchFamily="34" charset="0"/>
                <a:cs typeface="Arial" panose="020B0604020202020204" pitchFamily="34" charset="0"/>
                <a:hlinkClick r:id="rId8"/>
              </a:rPr>
              <a:t>http://www.bls.gov/ooh/business-and-financial/meeting-convention-and-event-planners.htm</a:t>
            </a: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Norton, S. (2015) </a:t>
            </a:r>
            <a:r>
              <a:rPr lang="en-US" sz="2100" i="1" dirty="0">
                <a:latin typeface="Arial" panose="020B0604020202020204" pitchFamily="34" charset="0"/>
                <a:cs typeface="Arial" panose="020B0604020202020204" pitchFamily="34" charset="0"/>
              </a:rPr>
              <a:t>2014 Tourism Satellite Account Report</a:t>
            </a:r>
            <a:r>
              <a:rPr lang="en-US" sz="2100" dirty="0">
                <a:latin typeface="Arial" panose="020B0604020202020204" pitchFamily="34" charset="0"/>
                <a:cs typeface="Arial" panose="020B0604020202020204" pitchFamily="34" charset="0"/>
              </a:rPr>
              <a:t>. Pierre, SD: South Dakota Department of Tourism.</a:t>
            </a: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Select USA. (2015). </a:t>
            </a:r>
            <a:r>
              <a:rPr lang="en-US" sz="2100" i="1" dirty="0">
                <a:latin typeface="Arial" panose="020B0604020202020204" pitchFamily="34" charset="0"/>
                <a:cs typeface="Arial" panose="020B0604020202020204" pitchFamily="34" charset="0"/>
              </a:rPr>
              <a:t>The Travel, Tourism and Hospitality Industry in the United States</a:t>
            </a:r>
            <a:r>
              <a:rPr lang="en-US" sz="2100" dirty="0">
                <a:latin typeface="Arial" panose="020B0604020202020204" pitchFamily="34" charset="0"/>
                <a:cs typeface="Arial" panose="020B0604020202020204" pitchFamily="34" charset="0"/>
              </a:rPr>
              <a:t>. Retrieved on October 20, 2015 from </a:t>
            </a:r>
            <a:r>
              <a:rPr lang="en-US" sz="2100" u="sng" dirty="0">
                <a:latin typeface="Arial" panose="020B0604020202020204" pitchFamily="34" charset="0"/>
                <a:cs typeface="Arial" panose="020B0604020202020204" pitchFamily="34" charset="0"/>
                <a:hlinkClick r:id="rId9"/>
              </a:rPr>
              <a:t>http://selectusa.commerce.gov/industry-snapshots/travel-tourism-and-hospitality-industry-united-states.html</a:t>
            </a:r>
            <a:r>
              <a:rPr lang="en-US" sz="2100" dirty="0">
                <a:latin typeface="Arial" panose="020B0604020202020204" pitchFamily="34" charset="0"/>
                <a:cs typeface="Arial" panose="020B0604020202020204" pitchFamily="34" charset="0"/>
              </a:rPr>
              <a:t> </a:t>
            </a: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Statista. (2014). </a:t>
            </a:r>
            <a:r>
              <a:rPr lang="en-US" sz="2100" i="1" dirty="0">
                <a:latin typeface="Arial" panose="020B0604020202020204" pitchFamily="34" charset="0"/>
                <a:cs typeface="Arial" panose="020B0604020202020204" pitchFamily="34" charset="0"/>
              </a:rPr>
              <a:t>US Travel Association Talking Points and Travel Facts</a:t>
            </a:r>
            <a:r>
              <a:rPr lang="en-US" sz="2100" dirty="0">
                <a:latin typeface="Arial" panose="020B0604020202020204" pitchFamily="34" charset="0"/>
                <a:cs typeface="Arial" panose="020B0604020202020204" pitchFamily="34" charset="0"/>
              </a:rPr>
              <a:t>. Retrieved on October 20, 2015 from </a:t>
            </a:r>
            <a:r>
              <a:rPr lang="en-US" sz="2100" u="sng" dirty="0">
                <a:latin typeface="Arial" panose="020B0604020202020204" pitchFamily="34" charset="0"/>
                <a:cs typeface="Arial" panose="020B0604020202020204" pitchFamily="34" charset="0"/>
                <a:hlinkClick r:id="rId10"/>
              </a:rPr>
              <a:t>https://www.ustravel.org/marketing/national-travel-and-tourism-week/talking-points-and-facts</a:t>
            </a: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South Dakota Department of Tourism. (2015). </a:t>
            </a:r>
            <a:r>
              <a:rPr lang="en-US" sz="2100" i="1" dirty="0">
                <a:latin typeface="Arial" panose="020B0604020202020204" pitchFamily="34" charset="0"/>
                <a:cs typeface="Arial" panose="020B0604020202020204" pitchFamily="34" charset="0"/>
              </a:rPr>
              <a:t>South Dakota Department of Tourism  Annual Report 2014</a:t>
            </a:r>
            <a:r>
              <a:rPr lang="en-US" sz="2100" dirty="0">
                <a:latin typeface="Arial" panose="020B0604020202020204" pitchFamily="34" charset="0"/>
                <a:cs typeface="Arial" panose="020B0604020202020204" pitchFamily="34" charset="0"/>
              </a:rPr>
              <a:t>. Pierre, SD</a:t>
            </a: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South Dakota Department of Tourism. (2013). </a:t>
            </a:r>
            <a:r>
              <a:rPr lang="en-US" sz="2100" i="1" dirty="0">
                <a:latin typeface="Arial" panose="020B0604020202020204" pitchFamily="34" charset="0"/>
                <a:cs typeface="Arial" panose="020B0604020202020204" pitchFamily="34" charset="0"/>
              </a:rPr>
              <a:t>Information Center Annual Intercept Report Summer 2013</a:t>
            </a:r>
            <a:r>
              <a:rPr lang="en-US" sz="2100" dirty="0">
                <a:latin typeface="Arial" panose="020B0604020202020204" pitchFamily="34" charset="0"/>
                <a:cs typeface="Arial" panose="020B0604020202020204" pitchFamily="34" charset="0"/>
              </a:rPr>
              <a:t>. Pierre, SD.</a:t>
            </a:r>
          </a:p>
          <a:p>
            <a:r>
              <a:rPr lang="en-US" sz="2100" dirty="0">
                <a:latin typeface="Arial" panose="020B0604020202020204" pitchFamily="34" charset="0"/>
                <a:cs typeface="Arial" panose="020B0604020202020204" pitchFamily="34" charset="0"/>
              </a:rPr>
              <a:t> </a:t>
            </a:r>
          </a:p>
          <a:p>
            <a:pPr marL="457200" indent="-457200"/>
            <a:r>
              <a:rPr lang="en-US" sz="2100" dirty="0">
                <a:latin typeface="Arial" panose="020B0604020202020204" pitchFamily="34" charset="0"/>
                <a:cs typeface="Arial" panose="020B0604020202020204" pitchFamily="34" charset="0"/>
              </a:rPr>
              <a:t>South Dakota Department of Tourism. (2013) </a:t>
            </a:r>
            <a:r>
              <a:rPr lang="en-US" sz="2100" i="1" dirty="0">
                <a:latin typeface="Arial" panose="020B0604020202020204" pitchFamily="34" charset="0"/>
                <a:cs typeface="Arial" panose="020B0604020202020204" pitchFamily="34" charset="0"/>
              </a:rPr>
              <a:t>2012 Omnibus Survey-Vacation Interests Results</a:t>
            </a:r>
            <a:r>
              <a:rPr lang="en-US" sz="2100" dirty="0">
                <a:latin typeface="Arial" panose="020B0604020202020204" pitchFamily="34" charset="0"/>
                <a:cs typeface="Arial" panose="020B0604020202020204" pitchFamily="34" charset="0"/>
              </a:rPr>
              <a:t>. Sioux Falls, SD: Lawrence and Schiller Advertising and Marketing.</a:t>
            </a:r>
          </a:p>
        </p:txBody>
      </p:sp>
      <p:sp>
        <p:nvSpPr>
          <p:cNvPr id="35" name="Title 1">
            <a:extLst>
              <a:ext uri="{FF2B5EF4-FFF2-40B4-BE49-F238E27FC236}">
                <a16:creationId xmlns:a16="http://schemas.microsoft.com/office/drawing/2014/main" id="{94045F12-D828-4EB0-A6A2-105301F5514C}"/>
              </a:ext>
            </a:extLst>
          </p:cNvPr>
          <p:cNvSpPr txBox="1">
            <a:spLocks/>
          </p:cNvSpPr>
          <p:nvPr/>
        </p:nvSpPr>
        <p:spPr bwMode="auto">
          <a:xfrm>
            <a:off x="22311827" y="1498393"/>
            <a:ext cx="4114800" cy="813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112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a:lstStyle>
          <a:p>
            <a:pPr algn="ctr" eaLnBrk="1" hangingPunct="1"/>
            <a:r>
              <a:rPr lang="en-US" sz="3600" kern="0" dirty="0"/>
              <a:t>References</a:t>
            </a:r>
          </a:p>
        </p:txBody>
      </p:sp>
      <p:sp>
        <p:nvSpPr>
          <p:cNvPr id="19" name="Title 1">
            <a:extLst>
              <a:ext uri="{FF2B5EF4-FFF2-40B4-BE49-F238E27FC236}">
                <a16:creationId xmlns:a16="http://schemas.microsoft.com/office/drawing/2014/main" id="{8C063BB7-CB8B-4F0A-B200-FEE6CCC23F53}"/>
              </a:ext>
            </a:extLst>
          </p:cNvPr>
          <p:cNvSpPr txBox="1">
            <a:spLocks/>
          </p:cNvSpPr>
          <p:nvPr/>
        </p:nvSpPr>
        <p:spPr bwMode="auto">
          <a:xfrm>
            <a:off x="1198722" y="1544474"/>
            <a:ext cx="4274396" cy="721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112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5pPr>
            <a:lvl6pPr marL="219456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6pPr>
            <a:lvl7pPr marL="438912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7pPr>
            <a:lvl8pPr marL="658368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8pPr>
            <a:lvl9pPr marL="8778240" algn="l" rtl="0" fontAlgn="base">
              <a:spcBef>
                <a:spcPct val="0"/>
              </a:spcBef>
              <a:spcAft>
                <a:spcPct val="0"/>
              </a:spcAft>
              <a:defRPr sz="17280" b="1">
                <a:solidFill>
                  <a:schemeClr val="tx2"/>
                </a:solidFill>
                <a:effectLst>
                  <a:outerShdw blurRad="38100" dist="38100" dir="2700000" algn="tl">
                    <a:srgbClr val="000000"/>
                  </a:outerShdw>
                </a:effectLst>
                <a:latin typeface="NPSRawlinsonOT" pitchFamily="50" charset="0"/>
              </a:defRPr>
            </a:lvl9pPr>
          </a:lstStyle>
          <a:p>
            <a:pPr algn="ctr" eaLnBrk="1" hangingPunct="1"/>
            <a:r>
              <a:rPr lang="en-US" sz="4000" kern="0" dirty="0"/>
              <a:t>Introduction</a:t>
            </a:r>
          </a:p>
        </p:txBody>
      </p:sp>
      <p:sp>
        <p:nvSpPr>
          <p:cNvPr id="4" name="Rectangle 3">
            <a:extLst>
              <a:ext uri="{FF2B5EF4-FFF2-40B4-BE49-F238E27FC236}">
                <a16:creationId xmlns:a16="http://schemas.microsoft.com/office/drawing/2014/main" id="{5872738E-4BE1-4CF7-8623-0738748C5C0B}"/>
              </a:ext>
            </a:extLst>
          </p:cNvPr>
          <p:cNvSpPr/>
          <p:nvPr/>
        </p:nvSpPr>
        <p:spPr>
          <a:xfrm rot="20213539">
            <a:off x="205493" y="501440"/>
            <a:ext cx="1944764" cy="923330"/>
          </a:xfrm>
          <a:prstGeom prst="rect">
            <a:avLst/>
          </a:prstGeom>
          <a:noFill/>
        </p:spPr>
        <p:txBody>
          <a:bodyPr wrap="squar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Expo!</a:t>
            </a:r>
          </a:p>
        </p:txBody>
      </p:sp>
      <p:sp>
        <p:nvSpPr>
          <p:cNvPr id="22" name="Rectangle 21">
            <a:extLst>
              <a:ext uri="{FF2B5EF4-FFF2-40B4-BE49-F238E27FC236}">
                <a16:creationId xmlns:a16="http://schemas.microsoft.com/office/drawing/2014/main" id="{BEFB51A4-8751-4C48-B0F1-198AEDB7BABB}"/>
              </a:ext>
            </a:extLst>
          </p:cNvPr>
          <p:cNvSpPr/>
          <p:nvPr/>
        </p:nvSpPr>
        <p:spPr>
          <a:xfrm rot="1900500">
            <a:off x="25338031" y="441829"/>
            <a:ext cx="1944764" cy="923330"/>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Expo!</a:t>
            </a:r>
          </a:p>
        </p:txBody>
      </p:sp>
    </p:spTree>
  </p:cSld>
  <p:clrMapOvr>
    <a:masterClrMapping/>
  </p:clrMapOvr>
  <p:transition spd="med">
    <p:fade/>
  </p:transition>
</p:sld>
</file>

<file path=ppt/theme/theme1.xml><?xml version="1.0" encoding="utf-8"?>
<a:theme xmlns:a="http://schemas.openxmlformats.org/drawingml/2006/main" name="Stream">
  <a:themeElements>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fontScheme name="Stream">
      <a:majorFont>
        <a:latin typeface="NPSRawlinsonOT"/>
        <a:ea typeface=""/>
        <a:cs typeface=""/>
      </a:majorFont>
      <a:minorFont>
        <a:latin typeface="Frutige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8198</TotalTime>
  <Words>615</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Footlight MT Light</vt:lpstr>
      <vt:lpstr>Frutiger LT Std 55 Roman</vt:lpstr>
      <vt:lpstr>Garamond</vt:lpstr>
      <vt:lpstr>NPSRawlinsonOT</vt:lpstr>
      <vt:lpstr>Wingdings</vt:lpstr>
      <vt:lpstr>Stream</vt:lpstr>
      <vt:lpstr>Tourism Job Outlook: A Guide to Events, Hospitality, Interpretation Jobs for the Lakota People </vt:lpstr>
    </vt:vector>
  </TitlesOfParts>
  <Company>NPS-HFC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 Gilbert</dc:creator>
  <cp:lastModifiedBy>Flanagan, Marsha</cp:lastModifiedBy>
  <cp:revision>248</cp:revision>
  <cp:lastPrinted>2017-10-25T19:25:16Z</cp:lastPrinted>
  <dcterms:created xsi:type="dcterms:W3CDTF">2007-08-07T12:44:29Z</dcterms:created>
  <dcterms:modified xsi:type="dcterms:W3CDTF">2017-10-25T20:09:05Z</dcterms:modified>
</cp:coreProperties>
</file>