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730" autoAdjust="0"/>
    <p:restoredTop sz="94660"/>
  </p:normalViewPr>
  <p:slideViewPr>
    <p:cSldViewPr snapToGrid="0">
      <p:cViewPr>
        <p:scale>
          <a:sx n="100" d="100"/>
          <a:sy n="100" d="100"/>
        </p:scale>
        <p:origin x="-186" y="5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2/12/2021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2/12/2021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E6A9C-89DA-4CE3-8E1B-8DF689902D58}"/>
              </a:ext>
            </a:extLst>
          </p:cNvPr>
          <p:cNvSpPr>
            <a:spLocks noGrp="1"/>
          </p:cNvSpPr>
          <p:nvPr>
            <p:ph type="ctrTitle"/>
          </p:nvPr>
        </p:nvSpPr>
        <p:spPr>
          <a:xfrm>
            <a:off x="2692398" y="1567543"/>
            <a:ext cx="6815669" cy="1861457"/>
          </a:xfrm>
        </p:spPr>
        <p:txBody>
          <a:bodyPr/>
          <a:lstStyle/>
          <a:p>
            <a:r>
              <a:rPr lang="en-US" sz="5000" dirty="0"/>
              <a:t>Why Diversity Matters in College: </a:t>
            </a:r>
            <a:r>
              <a:rPr lang="en-US" sz="5000" dirty="0" err="1"/>
              <a:t>Covid</a:t>
            </a:r>
            <a:r>
              <a:rPr lang="en-US" sz="5000" dirty="0"/>
              <a:t> Edition</a:t>
            </a:r>
          </a:p>
        </p:txBody>
      </p:sp>
      <p:sp>
        <p:nvSpPr>
          <p:cNvPr id="3" name="Subtitle 2">
            <a:extLst>
              <a:ext uri="{FF2B5EF4-FFF2-40B4-BE49-F238E27FC236}">
                <a16:creationId xmlns:a16="http://schemas.microsoft.com/office/drawing/2014/main" id="{B3C9B4A2-A9FE-46D5-9F02-165B81466E76}"/>
              </a:ext>
            </a:extLst>
          </p:cNvPr>
          <p:cNvSpPr>
            <a:spLocks noGrp="1"/>
          </p:cNvSpPr>
          <p:nvPr>
            <p:ph type="subTitle" idx="1"/>
          </p:nvPr>
        </p:nvSpPr>
        <p:spPr>
          <a:xfrm>
            <a:off x="2692398" y="3719245"/>
            <a:ext cx="6815669" cy="1571212"/>
          </a:xfrm>
        </p:spPr>
        <p:txBody>
          <a:bodyPr>
            <a:normAutofit fontScale="92500" lnSpcReduction="10000"/>
          </a:bodyPr>
          <a:lstStyle/>
          <a:p>
            <a:r>
              <a:rPr lang="en-US" sz="2800" dirty="0"/>
              <a:t>Panel Discussion of SFA undergraduate students</a:t>
            </a:r>
          </a:p>
          <a:p>
            <a:r>
              <a:rPr lang="en-US" sz="1700" dirty="0"/>
              <a:t>Presented by Drs. James Morris and Ron Rush</a:t>
            </a:r>
          </a:p>
          <a:p>
            <a:r>
              <a:rPr lang="en-US" sz="1700" dirty="0"/>
              <a:t>SFASU School of Social Work</a:t>
            </a:r>
          </a:p>
          <a:p>
            <a:r>
              <a:rPr lang="en-US" sz="1700" dirty="0"/>
              <a:t>12 February 2021</a:t>
            </a:r>
          </a:p>
        </p:txBody>
      </p:sp>
    </p:spTree>
    <p:extLst>
      <p:ext uri="{BB962C8B-B14F-4D97-AF65-F5344CB8AC3E}">
        <p14:creationId xmlns:p14="http://schemas.microsoft.com/office/powerpoint/2010/main" val="1754238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68708-C57A-4A74-91BD-288E930D555A}"/>
              </a:ext>
            </a:extLst>
          </p:cNvPr>
          <p:cNvSpPr>
            <a:spLocks noGrp="1"/>
          </p:cNvSpPr>
          <p:nvPr>
            <p:ph type="title"/>
          </p:nvPr>
        </p:nvSpPr>
        <p:spPr/>
        <p:txBody>
          <a:bodyPr/>
          <a:lstStyle/>
          <a:p>
            <a:r>
              <a:rPr lang="en-US" dirty="0">
                <a:latin typeface="Times New Roman" panose="02020603050405020304" pitchFamily="18" charset="0"/>
                <a:ea typeface="Batang" panose="02030600000101010101" pitchFamily="18" charset="-127"/>
              </a:rPr>
              <a:t>7. Diversity enhances self-awareness. </a:t>
            </a:r>
            <a:endParaRPr lang="en-US" dirty="0"/>
          </a:p>
        </p:txBody>
      </p:sp>
      <p:sp>
        <p:nvSpPr>
          <p:cNvPr id="3" name="Content Placeholder 2">
            <a:extLst>
              <a:ext uri="{FF2B5EF4-FFF2-40B4-BE49-F238E27FC236}">
                <a16:creationId xmlns:a16="http://schemas.microsoft.com/office/drawing/2014/main" id="{5C6C9EE4-DC65-4630-826D-A277F8B59079}"/>
              </a:ext>
            </a:extLst>
          </p:cNvPr>
          <p:cNvSpPr>
            <a:spLocks noGrp="1"/>
          </p:cNvSpPr>
          <p:nvPr>
            <p:ph idx="1"/>
          </p:nvPr>
        </p:nvSpPr>
        <p:spPr>
          <a:xfrm>
            <a:off x="1295401" y="2556931"/>
            <a:ext cx="9601196" cy="3700177"/>
          </a:xfrm>
        </p:spPr>
        <p:txBody>
          <a:bodyPr>
            <a:normAutofit/>
          </a:bodyPr>
          <a:lstStyle/>
          <a:p>
            <a:pPr>
              <a:lnSpc>
                <a:spcPct val="150000"/>
              </a:lnSpc>
            </a:pPr>
            <a:r>
              <a:rPr lang="en-US" dirty="0">
                <a:latin typeface="Times New Roman" panose="02020603050405020304" pitchFamily="18" charset="0"/>
                <a:ea typeface="Batang" panose="02030600000101010101" pitchFamily="18" charset="-127"/>
              </a:rPr>
              <a:t>Learning from people whose backgrounds and experiences differ from your own sharpens your self-knowledge and self-insight by allowing you to compare and contrast your life experiences with others whose life experiences differ sharply from your own. By being more self-aware, you are more capable of making informed decisions about your academic and professional future.</a:t>
            </a:r>
            <a:endParaRPr lang="en-US" dirty="0"/>
          </a:p>
        </p:txBody>
      </p:sp>
    </p:spTree>
    <p:extLst>
      <p:ext uri="{BB962C8B-B14F-4D97-AF65-F5344CB8AC3E}">
        <p14:creationId xmlns:p14="http://schemas.microsoft.com/office/powerpoint/2010/main" val="426478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5B696-3E55-4DA9-A869-88034EF7E136}"/>
              </a:ext>
            </a:extLst>
          </p:cNvPr>
          <p:cNvSpPr>
            <a:spLocks noGrp="1"/>
          </p:cNvSpPr>
          <p:nvPr>
            <p:ph type="title"/>
          </p:nvPr>
        </p:nvSpPr>
        <p:spPr>
          <a:xfrm>
            <a:off x="613953" y="613954"/>
            <a:ext cx="10959737" cy="1802675"/>
          </a:xfrm>
        </p:spPr>
        <p:txBody>
          <a:bodyPr>
            <a:normAutofit/>
          </a:bodyPr>
          <a:lstStyle/>
          <a:p>
            <a:r>
              <a:rPr lang="en-US" dirty="0">
                <a:latin typeface="Times New Roman" panose="02020603050405020304" pitchFamily="18" charset="0"/>
                <a:ea typeface="Batang" panose="02030600000101010101" pitchFamily="18" charset="-127"/>
              </a:rPr>
              <a:t>8. Diversity enriches the multiple perspectives developed by a liberal arts education</a:t>
            </a:r>
            <a:endParaRPr lang="en-US" dirty="0"/>
          </a:p>
        </p:txBody>
      </p:sp>
      <p:sp>
        <p:nvSpPr>
          <p:cNvPr id="3" name="Content Placeholder 2">
            <a:extLst>
              <a:ext uri="{FF2B5EF4-FFF2-40B4-BE49-F238E27FC236}">
                <a16:creationId xmlns:a16="http://schemas.microsoft.com/office/drawing/2014/main" id="{FCF6D217-2AF0-4957-8CF3-0EDEA09F2864}"/>
              </a:ext>
            </a:extLst>
          </p:cNvPr>
          <p:cNvSpPr>
            <a:spLocks noGrp="1"/>
          </p:cNvSpPr>
          <p:nvPr>
            <p:ph idx="1"/>
          </p:nvPr>
        </p:nvSpPr>
        <p:spPr/>
        <p:txBody>
          <a:bodyPr/>
          <a:lstStyle/>
          <a:p>
            <a:pPr>
              <a:lnSpc>
                <a:spcPct val="150000"/>
              </a:lnSpc>
            </a:pPr>
            <a:r>
              <a:rPr lang="en-US" dirty="0">
                <a:latin typeface="Times New Roman" panose="02020603050405020304" pitchFamily="18" charset="0"/>
                <a:ea typeface="Batang" panose="02030600000101010101" pitchFamily="18" charset="-127"/>
              </a:rPr>
              <a:t>Diversity magnifies the power of a general education by helping to liberate you from the tunnel vision of an ethnocentric and egocentric viewpoint. By moving beyond yourself, you gain a panoramic perspective of the world around you and a more complete view of your place in it.</a:t>
            </a:r>
            <a:endParaRPr lang="en-US" dirty="0"/>
          </a:p>
        </p:txBody>
      </p:sp>
    </p:spTree>
    <p:extLst>
      <p:ext uri="{BB962C8B-B14F-4D97-AF65-F5344CB8AC3E}">
        <p14:creationId xmlns:p14="http://schemas.microsoft.com/office/powerpoint/2010/main" val="2624238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35A78-C310-4C14-B4E8-9D979740EEFC}"/>
              </a:ext>
            </a:extLst>
          </p:cNvPr>
          <p:cNvSpPr>
            <a:spLocks noGrp="1"/>
          </p:cNvSpPr>
          <p:nvPr>
            <p:ph type="title"/>
          </p:nvPr>
        </p:nvSpPr>
        <p:spPr/>
        <p:txBody>
          <a:bodyPr>
            <a:noAutofit/>
          </a:bodyPr>
          <a:lstStyle/>
          <a:p>
            <a:r>
              <a:rPr lang="en-US" sz="9600" dirty="0"/>
              <a:t>Thank You !</a:t>
            </a:r>
          </a:p>
        </p:txBody>
      </p:sp>
      <p:sp>
        <p:nvSpPr>
          <p:cNvPr id="3" name="Content Placeholder 2">
            <a:extLst>
              <a:ext uri="{FF2B5EF4-FFF2-40B4-BE49-F238E27FC236}">
                <a16:creationId xmlns:a16="http://schemas.microsoft.com/office/drawing/2014/main" id="{BC75CB21-9D3D-44C5-97FA-E6BDC361B8E0}"/>
              </a:ext>
            </a:extLst>
          </p:cNvPr>
          <p:cNvSpPr>
            <a:spLocks noGrp="1"/>
          </p:cNvSpPr>
          <p:nvPr>
            <p:ph idx="1"/>
          </p:nvPr>
        </p:nvSpPr>
        <p:spPr/>
        <p:txBody>
          <a:bodyPr>
            <a:noAutofit/>
          </a:bodyPr>
          <a:lstStyle/>
          <a:p>
            <a:pPr>
              <a:lnSpc>
                <a:spcPct val="150000"/>
              </a:lnSpc>
            </a:pPr>
            <a:r>
              <a:rPr lang="en-US" sz="4400" dirty="0"/>
              <a:t>Student Panelists</a:t>
            </a:r>
          </a:p>
          <a:p>
            <a:pPr>
              <a:lnSpc>
                <a:spcPct val="150000"/>
              </a:lnSpc>
            </a:pPr>
            <a:r>
              <a:rPr lang="en-US" sz="4400" dirty="0"/>
              <a:t>Audience</a:t>
            </a:r>
          </a:p>
          <a:p>
            <a:pPr>
              <a:lnSpc>
                <a:spcPct val="150000"/>
              </a:lnSpc>
            </a:pPr>
            <a:r>
              <a:rPr lang="en-US" sz="4400" dirty="0"/>
              <a:t>SFASU OMA for hosting this event</a:t>
            </a:r>
          </a:p>
        </p:txBody>
      </p:sp>
    </p:spTree>
    <p:extLst>
      <p:ext uri="{BB962C8B-B14F-4D97-AF65-F5344CB8AC3E}">
        <p14:creationId xmlns:p14="http://schemas.microsoft.com/office/powerpoint/2010/main" val="3097336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1B1A8-0246-483C-BAA4-9EAFEBC496E7}"/>
              </a:ext>
            </a:extLst>
          </p:cNvPr>
          <p:cNvSpPr>
            <a:spLocks noGrp="1"/>
          </p:cNvSpPr>
          <p:nvPr>
            <p:ph type="title"/>
          </p:nvPr>
        </p:nvSpPr>
        <p:spPr>
          <a:xfrm>
            <a:off x="600891" y="496389"/>
            <a:ext cx="10972800" cy="1920240"/>
          </a:xfrm>
        </p:spPr>
        <p:txBody>
          <a:bodyPr>
            <a:normAutofit/>
          </a:bodyPr>
          <a:lstStyle/>
          <a:p>
            <a:r>
              <a:rPr lang="en-US" dirty="0"/>
              <a:t>Why Does Diversity Matter at College Anyway? </a:t>
            </a:r>
            <a:br>
              <a:rPr lang="en-US" sz="2800" dirty="0"/>
            </a:br>
            <a:r>
              <a:rPr lang="en-US" sz="2400" dirty="0"/>
              <a:t>8 ways meeting and working with different people in college can help you in the future.</a:t>
            </a:r>
            <a:br>
              <a:rPr lang="en-US" sz="2400" dirty="0"/>
            </a:br>
            <a:r>
              <a:rPr lang="en-US" sz="1800" dirty="0"/>
              <a:t>By Jeremy S. Hyman and Lynn F. Jacobs |U.S. News &amp; World Report, Aug. 12, 2009</a:t>
            </a:r>
          </a:p>
        </p:txBody>
      </p:sp>
      <p:sp>
        <p:nvSpPr>
          <p:cNvPr id="3" name="Content Placeholder 2">
            <a:extLst>
              <a:ext uri="{FF2B5EF4-FFF2-40B4-BE49-F238E27FC236}">
                <a16:creationId xmlns:a16="http://schemas.microsoft.com/office/drawing/2014/main" id="{5A3A425A-0449-4A55-A46F-9D5204397E75}"/>
              </a:ext>
            </a:extLst>
          </p:cNvPr>
          <p:cNvSpPr>
            <a:spLocks noGrp="1"/>
          </p:cNvSpPr>
          <p:nvPr>
            <p:ph idx="1"/>
          </p:nvPr>
        </p:nvSpPr>
        <p:spPr>
          <a:xfrm>
            <a:off x="1295401" y="2416629"/>
            <a:ext cx="9601196" cy="3944981"/>
          </a:xfrm>
        </p:spPr>
        <p:txBody>
          <a:bodyPr>
            <a:normAutofit lnSpcReduction="10000"/>
          </a:bodyPr>
          <a:lstStyle/>
          <a:p>
            <a:r>
              <a:rPr lang="en-US" sz="2000" dirty="0">
                <a:latin typeface="Times New Roman" panose="02020603050405020304" pitchFamily="18" charset="0"/>
                <a:ea typeface="Batang" panose="020B0503020000020004" pitchFamily="18" charset="-127"/>
              </a:rPr>
              <a:t>1. Diversity expands worldliness. </a:t>
            </a:r>
          </a:p>
          <a:p>
            <a:r>
              <a:rPr lang="en-US" sz="2000" dirty="0">
                <a:latin typeface="Times New Roman" panose="02020603050405020304" pitchFamily="18" charset="0"/>
                <a:ea typeface="Batang" panose="02030600000101010101" pitchFamily="18" charset="-127"/>
              </a:rPr>
              <a:t>2. Diversity enhances social development. </a:t>
            </a:r>
          </a:p>
          <a:p>
            <a:r>
              <a:rPr lang="en-US" sz="2000" dirty="0">
                <a:latin typeface="Times New Roman" panose="02020603050405020304" pitchFamily="18" charset="0"/>
                <a:ea typeface="Batang" panose="02030600000101010101" pitchFamily="18" charset="-127"/>
              </a:rPr>
              <a:t>3. Diversity prepares students for future career success</a:t>
            </a:r>
          </a:p>
          <a:p>
            <a:r>
              <a:rPr lang="en-US" sz="2000" dirty="0">
                <a:latin typeface="Times New Roman" panose="02020603050405020304" pitchFamily="18" charset="0"/>
                <a:ea typeface="Batang" panose="02030600000101010101" pitchFamily="18" charset="-127"/>
              </a:rPr>
              <a:t>4. Diversity prepares students for work in a global society. </a:t>
            </a:r>
          </a:p>
          <a:p>
            <a:r>
              <a:rPr lang="en-US" sz="2000" dirty="0">
                <a:latin typeface="Times New Roman" panose="02020603050405020304" pitchFamily="18" charset="0"/>
                <a:ea typeface="Batang" panose="02030600000101010101" pitchFamily="18" charset="-127"/>
              </a:rPr>
              <a:t>5. Interactions with people different from ourselves increase our knowledge base. </a:t>
            </a:r>
          </a:p>
          <a:p>
            <a:r>
              <a:rPr lang="en-US" sz="2000" dirty="0">
                <a:latin typeface="Times New Roman" panose="02020603050405020304" pitchFamily="18" charset="0"/>
                <a:ea typeface="Batang" panose="02030600000101010101" pitchFamily="18" charset="-127"/>
              </a:rPr>
              <a:t>6. Diversity promotes creative thinking. </a:t>
            </a:r>
          </a:p>
          <a:p>
            <a:r>
              <a:rPr lang="en-US" sz="2000" dirty="0">
                <a:latin typeface="Times New Roman" panose="02020603050405020304" pitchFamily="18" charset="0"/>
                <a:ea typeface="Batang" panose="02030600000101010101" pitchFamily="18" charset="-127"/>
              </a:rPr>
              <a:t>7. Diversity enhances self-awareness.</a:t>
            </a:r>
          </a:p>
          <a:p>
            <a:r>
              <a:rPr lang="en-US" sz="2000" dirty="0">
                <a:latin typeface="Times New Roman" panose="02020603050405020304" pitchFamily="18" charset="0"/>
                <a:ea typeface="Batang" panose="02030600000101010101" pitchFamily="18" charset="-127"/>
              </a:rPr>
              <a:t>8. Diversity enriches the multiple perspectives developed by a liberal arts education.  </a:t>
            </a:r>
          </a:p>
          <a:p>
            <a:r>
              <a:rPr lang="en-US" sz="2800" dirty="0">
                <a:latin typeface="Times New Roman" panose="02020603050405020304" pitchFamily="18" charset="0"/>
                <a:ea typeface="Batang" panose="02030600000101010101" pitchFamily="18" charset="-127"/>
              </a:rPr>
              <a:t>. . . And how has any of this been impacted by COVID?</a:t>
            </a:r>
          </a:p>
          <a:p>
            <a:endParaRPr lang="en-US" dirty="0"/>
          </a:p>
        </p:txBody>
      </p:sp>
    </p:spTree>
    <p:extLst>
      <p:ext uri="{BB962C8B-B14F-4D97-AF65-F5344CB8AC3E}">
        <p14:creationId xmlns:p14="http://schemas.microsoft.com/office/powerpoint/2010/main" val="1645927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2566E-E8B2-4C65-986E-D795F1AB42F7}"/>
              </a:ext>
            </a:extLst>
          </p:cNvPr>
          <p:cNvSpPr>
            <a:spLocks noGrp="1"/>
          </p:cNvSpPr>
          <p:nvPr>
            <p:ph type="title"/>
          </p:nvPr>
        </p:nvSpPr>
        <p:spPr/>
        <p:txBody>
          <a:bodyPr>
            <a:noAutofit/>
          </a:bodyPr>
          <a:lstStyle/>
          <a:p>
            <a:r>
              <a:rPr lang="en-US" sz="9600" dirty="0"/>
              <a:t>Student Panelists</a:t>
            </a:r>
          </a:p>
        </p:txBody>
      </p:sp>
      <p:sp>
        <p:nvSpPr>
          <p:cNvPr id="3" name="Content Placeholder 2">
            <a:extLst>
              <a:ext uri="{FF2B5EF4-FFF2-40B4-BE49-F238E27FC236}">
                <a16:creationId xmlns:a16="http://schemas.microsoft.com/office/drawing/2014/main" id="{33FA5B09-95E5-4FB9-90B5-1971DB7FB9F8}"/>
              </a:ext>
            </a:extLst>
          </p:cNvPr>
          <p:cNvSpPr>
            <a:spLocks noGrp="1"/>
          </p:cNvSpPr>
          <p:nvPr>
            <p:ph idx="1"/>
          </p:nvPr>
        </p:nvSpPr>
        <p:spPr>
          <a:xfrm>
            <a:off x="1295401" y="2556932"/>
            <a:ext cx="9601196" cy="3660988"/>
          </a:xfrm>
        </p:spPr>
        <p:txBody>
          <a:bodyPr/>
          <a:lstStyle/>
          <a:p>
            <a:pPr>
              <a:lnSpc>
                <a:spcPct val="150000"/>
              </a:lnSpc>
            </a:pPr>
            <a:r>
              <a:rPr lang="en-US" dirty="0"/>
              <a:t>Brandi Mayfield</a:t>
            </a:r>
          </a:p>
          <a:p>
            <a:pPr>
              <a:lnSpc>
                <a:spcPct val="150000"/>
              </a:lnSpc>
            </a:pPr>
            <a:r>
              <a:rPr lang="en-US" dirty="0"/>
              <a:t>Jessica Gorham</a:t>
            </a:r>
          </a:p>
          <a:p>
            <a:pPr>
              <a:lnSpc>
                <a:spcPct val="150000"/>
              </a:lnSpc>
            </a:pPr>
            <a:r>
              <a:rPr lang="en-US" dirty="0"/>
              <a:t>Kelly Follie</a:t>
            </a:r>
          </a:p>
          <a:p>
            <a:pPr>
              <a:lnSpc>
                <a:spcPct val="150000"/>
              </a:lnSpc>
            </a:pPr>
            <a:r>
              <a:rPr lang="en-US" dirty="0" err="1"/>
              <a:t>LaShae</a:t>
            </a:r>
            <a:r>
              <a:rPr lang="en-US" dirty="0"/>
              <a:t> Cain</a:t>
            </a:r>
          </a:p>
          <a:p>
            <a:endParaRPr lang="en-US" dirty="0"/>
          </a:p>
          <a:p>
            <a:endParaRPr lang="en-US" dirty="0"/>
          </a:p>
        </p:txBody>
      </p:sp>
    </p:spTree>
    <p:extLst>
      <p:ext uri="{BB962C8B-B14F-4D97-AF65-F5344CB8AC3E}">
        <p14:creationId xmlns:p14="http://schemas.microsoft.com/office/powerpoint/2010/main" val="3898555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50FC-3876-4FD0-A994-4008806FF0B2}"/>
              </a:ext>
            </a:extLst>
          </p:cNvPr>
          <p:cNvSpPr>
            <a:spLocks noGrp="1"/>
          </p:cNvSpPr>
          <p:nvPr>
            <p:ph type="title"/>
          </p:nvPr>
        </p:nvSpPr>
        <p:spPr/>
        <p:txBody>
          <a:bodyPr/>
          <a:lstStyle/>
          <a:p>
            <a:r>
              <a:rPr lang="en-US" dirty="0">
                <a:latin typeface="Times New Roman" panose="02020603050405020304" pitchFamily="18" charset="0"/>
                <a:ea typeface="Batang" panose="02030600000101010101" pitchFamily="18" charset="-127"/>
              </a:rPr>
              <a:t>1. Diversity expands worldliness. </a:t>
            </a:r>
            <a:endParaRPr lang="en-US" dirty="0"/>
          </a:p>
        </p:txBody>
      </p:sp>
      <p:sp>
        <p:nvSpPr>
          <p:cNvPr id="3" name="Content Placeholder 2">
            <a:extLst>
              <a:ext uri="{FF2B5EF4-FFF2-40B4-BE49-F238E27FC236}">
                <a16:creationId xmlns:a16="http://schemas.microsoft.com/office/drawing/2014/main" id="{982B8147-5842-4665-A41B-2FEA28F1E95E}"/>
              </a:ext>
            </a:extLst>
          </p:cNvPr>
          <p:cNvSpPr>
            <a:spLocks noGrp="1"/>
          </p:cNvSpPr>
          <p:nvPr>
            <p:ph idx="1"/>
          </p:nvPr>
        </p:nvSpPr>
        <p:spPr>
          <a:xfrm>
            <a:off x="1295401" y="2556931"/>
            <a:ext cx="9601196" cy="3700177"/>
          </a:xfrm>
        </p:spPr>
        <p:txBody>
          <a:bodyPr/>
          <a:lstStyle/>
          <a:p>
            <a:pPr>
              <a:lnSpc>
                <a:spcPct val="150000"/>
              </a:lnSpc>
            </a:pPr>
            <a:r>
              <a:rPr lang="en-US" dirty="0">
                <a:latin typeface="Times New Roman" panose="02020603050405020304" pitchFamily="18" charset="0"/>
                <a:ea typeface="Batang" panose="02030600000101010101" pitchFamily="18" charset="-127"/>
              </a:rPr>
              <a:t>College might be the first time you have had the opportunity to have real interaction with people from diverse groups. Whether we like it or not, many times we find ourselves segregated from other groups in schools, churches, and our own neighborhoods. A college campus is like opening the door to the entire world without traveling anywhere else.</a:t>
            </a:r>
            <a:endParaRPr lang="en-US" dirty="0"/>
          </a:p>
        </p:txBody>
      </p:sp>
    </p:spTree>
    <p:extLst>
      <p:ext uri="{BB962C8B-B14F-4D97-AF65-F5344CB8AC3E}">
        <p14:creationId xmlns:p14="http://schemas.microsoft.com/office/powerpoint/2010/main" val="2384464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CB506-4F3D-42DF-803C-17C397C9087B}"/>
              </a:ext>
            </a:extLst>
          </p:cNvPr>
          <p:cNvSpPr>
            <a:spLocks noGrp="1"/>
          </p:cNvSpPr>
          <p:nvPr>
            <p:ph type="title"/>
          </p:nvPr>
        </p:nvSpPr>
        <p:spPr/>
        <p:txBody>
          <a:bodyPr>
            <a:normAutofit fontScale="90000"/>
          </a:bodyPr>
          <a:lstStyle/>
          <a:p>
            <a:r>
              <a:rPr lang="en-US" dirty="0">
                <a:latin typeface="Times New Roman" panose="02020603050405020304" pitchFamily="18" charset="0"/>
                <a:ea typeface="Batang" panose="02030600000101010101" pitchFamily="18" charset="-127"/>
              </a:rPr>
              <a:t>2. Diversity enhances social development. </a:t>
            </a:r>
            <a:endParaRPr lang="en-US" dirty="0"/>
          </a:p>
        </p:txBody>
      </p:sp>
      <p:sp>
        <p:nvSpPr>
          <p:cNvPr id="3" name="Content Placeholder 2">
            <a:extLst>
              <a:ext uri="{FF2B5EF4-FFF2-40B4-BE49-F238E27FC236}">
                <a16:creationId xmlns:a16="http://schemas.microsoft.com/office/drawing/2014/main" id="{E1A7C780-8447-4E67-9A2F-96D4B38C076A}"/>
              </a:ext>
            </a:extLst>
          </p:cNvPr>
          <p:cNvSpPr>
            <a:spLocks noGrp="1"/>
          </p:cNvSpPr>
          <p:nvPr>
            <p:ph idx="1"/>
          </p:nvPr>
        </p:nvSpPr>
        <p:spPr/>
        <p:txBody>
          <a:bodyPr/>
          <a:lstStyle/>
          <a:p>
            <a:pPr>
              <a:lnSpc>
                <a:spcPct val="150000"/>
              </a:lnSpc>
            </a:pPr>
            <a:r>
              <a:rPr lang="en-US" dirty="0">
                <a:latin typeface="Times New Roman" panose="02020603050405020304" pitchFamily="18" charset="0"/>
                <a:ea typeface="Batang" panose="02030600000101010101" pitchFamily="18" charset="-127"/>
              </a:rPr>
              <a:t>Interacting with people from a variety of groups widens your social circle by expanding the pool of people with whom you can associate and develop relationships. Consider how boring your conversations would be if you only had friends who had everything in common with you.</a:t>
            </a:r>
            <a:endParaRPr lang="en-US" dirty="0"/>
          </a:p>
        </p:txBody>
      </p:sp>
    </p:spTree>
    <p:extLst>
      <p:ext uri="{BB962C8B-B14F-4D97-AF65-F5344CB8AC3E}">
        <p14:creationId xmlns:p14="http://schemas.microsoft.com/office/powerpoint/2010/main" val="3345360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0CCC-2C0E-4243-B62C-AF00F586DD52}"/>
              </a:ext>
            </a:extLst>
          </p:cNvPr>
          <p:cNvSpPr>
            <a:spLocks noGrp="1"/>
          </p:cNvSpPr>
          <p:nvPr>
            <p:ph type="title"/>
          </p:nvPr>
        </p:nvSpPr>
        <p:spPr/>
        <p:txBody>
          <a:bodyPr>
            <a:normAutofit fontScale="90000"/>
          </a:bodyPr>
          <a:lstStyle/>
          <a:p>
            <a:r>
              <a:rPr lang="en-US" dirty="0">
                <a:latin typeface="Times New Roman" panose="02020603050405020304" pitchFamily="18" charset="0"/>
                <a:ea typeface="Batang" panose="02030600000101010101" pitchFamily="18" charset="-127"/>
              </a:rPr>
              <a:t>3. Diversity prepares students for future career success. </a:t>
            </a:r>
            <a:endParaRPr lang="en-US" dirty="0"/>
          </a:p>
        </p:txBody>
      </p:sp>
      <p:sp>
        <p:nvSpPr>
          <p:cNvPr id="3" name="Content Placeholder 2">
            <a:extLst>
              <a:ext uri="{FF2B5EF4-FFF2-40B4-BE49-F238E27FC236}">
                <a16:creationId xmlns:a16="http://schemas.microsoft.com/office/drawing/2014/main" id="{B9AD024C-192C-412C-B5A2-ED27AB781F5F}"/>
              </a:ext>
            </a:extLst>
          </p:cNvPr>
          <p:cNvSpPr>
            <a:spLocks noGrp="1"/>
          </p:cNvSpPr>
          <p:nvPr>
            <p:ph idx="1"/>
          </p:nvPr>
        </p:nvSpPr>
        <p:spPr>
          <a:xfrm>
            <a:off x="1295401" y="2556931"/>
            <a:ext cx="9601196" cy="3674051"/>
          </a:xfrm>
        </p:spPr>
        <p:txBody>
          <a:bodyPr>
            <a:normAutofit/>
          </a:bodyPr>
          <a:lstStyle/>
          <a:p>
            <a:pPr>
              <a:lnSpc>
                <a:spcPct val="150000"/>
              </a:lnSpc>
            </a:pPr>
            <a:r>
              <a:rPr lang="en-US" dirty="0">
                <a:latin typeface="Times New Roman" panose="02020603050405020304" pitchFamily="18" charset="0"/>
                <a:ea typeface="Batang" panose="02030600000101010101" pitchFamily="18" charset="-127"/>
              </a:rPr>
              <a:t>Successful performance in today's diverse workforce requires sensitivity to human differences and the ability to relate to people from different cultural backgrounds. America's workforce is more diverse than at any time in the nation's history, and the percentage of America's working-age population comprised of members of minority groups is expected to increase from 34 percent to 55 percent by 2050.</a:t>
            </a:r>
            <a:endParaRPr lang="en-US" dirty="0"/>
          </a:p>
        </p:txBody>
      </p:sp>
    </p:spTree>
    <p:extLst>
      <p:ext uri="{BB962C8B-B14F-4D97-AF65-F5344CB8AC3E}">
        <p14:creationId xmlns:p14="http://schemas.microsoft.com/office/powerpoint/2010/main" val="2661821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E7CF7-B86E-4EDB-9B49-6B94D0447D21}"/>
              </a:ext>
            </a:extLst>
          </p:cNvPr>
          <p:cNvSpPr>
            <a:spLocks noGrp="1"/>
          </p:cNvSpPr>
          <p:nvPr>
            <p:ph type="title"/>
          </p:nvPr>
        </p:nvSpPr>
        <p:spPr/>
        <p:txBody>
          <a:bodyPr>
            <a:normAutofit fontScale="90000"/>
          </a:bodyPr>
          <a:lstStyle/>
          <a:p>
            <a:r>
              <a:rPr lang="en-US" dirty="0">
                <a:latin typeface="Times New Roman" panose="02020603050405020304" pitchFamily="18" charset="0"/>
                <a:ea typeface="Batang" panose="02030600000101010101" pitchFamily="18" charset="-127"/>
              </a:rPr>
              <a:t>4. Diversity prepares students for work in a global society</a:t>
            </a:r>
            <a:endParaRPr lang="en-US" dirty="0"/>
          </a:p>
        </p:txBody>
      </p:sp>
      <p:sp>
        <p:nvSpPr>
          <p:cNvPr id="3" name="Content Placeholder 2">
            <a:extLst>
              <a:ext uri="{FF2B5EF4-FFF2-40B4-BE49-F238E27FC236}">
                <a16:creationId xmlns:a16="http://schemas.microsoft.com/office/drawing/2014/main" id="{A6CED738-AD62-4CC2-8346-6FCFDC6060A0}"/>
              </a:ext>
            </a:extLst>
          </p:cNvPr>
          <p:cNvSpPr>
            <a:spLocks noGrp="1"/>
          </p:cNvSpPr>
          <p:nvPr>
            <p:ph idx="1"/>
          </p:nvPr>
        </p:nvSpPr>
        <p:spPr/>
        <p:txBody>
          <a:bodyPr/>
          <a:lstStyle/>
          <a:p>
            <a:pPr>
              <a:lnSpc>
                <a:spcPct val="150000"/>
              </a:lnSpc>
            </a:pPr>
            <a:r>
              <a:rPr lang="en-US" dirty="0"/>
              <a:t>No matter what profession you enter, you'll find yourself working with employers, employees, coworkers, customers and clients from diverse backgrounds—worldwide. By experiencing diversity in college, you are laying the groundwork to be comfortable working and interacting with a variety of individuals of all nationalities.</a:t>
            </a:r>
          </a:p>
          <a:p>
            <a:endParaRPr lang="en-US" dirty="0"/>
          </a:p>
        </p:txBody>
      </p:sp>
    </p:spTree>
    <p:extLst>
      <p:ext uri="{BB962C8B-B14F-4D97-AF65-F5344CB8AC3E}">
        <p14:creationId xmlns:p14="http://schemas.microsoft.com/office/powerpoint/2010/main" val="1579481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7E9FC-C370-4DCF-8724-F285642D1272}"/>
              </a:ext>
            </a:extLst>
          </p:cNvPr>
          <p:cNvSpPr>
            <a:spLocks noGrp="1"/>
          </p:cNvSpPr>
          <p:nvPr>
            <p:ph type="title"/>
          </p:nvPr>
        </p:nvSpPr>
        <p:spPr/>
        <p:txBody>
          <a:bodyPr>
            <a:normAutofit fontScale="90000"/>
          </a:bodyPr>
          <a:lstStyle/>
          <a:p>
            <a:r>
              <a:rPr lang="en-US" dirty="0">
                <a:latin typeface="Times New Roman" panose="02020603050405020304" pitchFamily="18" charset="0"/>
                <a:ea typeface="Batang" panose="02030600000101010101" pitchFamily="18" charset="-127"/>
              </a:rPr>
              <a:t>5. Interactions with people different from ourselves increase our knowledge base. </a:t>
            </a:r>
            <a:endParaRPr lang="en-US" dirty="0"/>
          </a:p>
        </p:txBody>
      </p:sp>
      <p:sp>
        <p:nvSpPr>
          <p:cNvPr id="3" name="Content Placeholder 2">
            <a:extLst>
              <a:ext uri="{FF2B5EF4-FFF2-40B4-BE49-F238E27FC236}">
                <a16:creationId xmlns:a16="http://schemas.microsoft.com/office/drawing/2014/main" id="{CEC5B797-8A5B-412E-A3F6-E942FA047C4B}"/>
              </a:ext>
            </a:extLst>
          </p:cNvPr>
          <p:cNvSpPr>
            <a:spLocks noGrp="1"/>
          </p:cNvSpPr>
          <p:nvPr>
            <p:ph idx="1"/>
          </p:nvPr>
        </p:nvSpPr>
        <p:spPr/>
        <p:txBody>
          <a:bodyPr/>
          <a:lstStyle/>
          <a:p>
            <a:pPr>
              <a:lnSpc>
                <a:spcPct val="150000"/>
              </a:lnSpc>
            </a:pPr>
            <a:r>
              <a:rPr lang="en-US" dirty="0">
                <a:latin typeface="Times New Roman" panose="02020603050405020304" pitchFamily="18" charset="0"/>
                <a:ea typeface="Batang" panose="02030600000101010101" pitchFamily="18" charset="-127"/>
              </a:rPr>
              <a:t>Research consistently shows that we learn more from people who are different from us than we do from people who are similar to us. Just as you "think harder" when you encounter new material in a college course, you will do the same when you interact with a diverse group of people.</a:t>
            </a:r>
            <a:endParaRPr lang="en-US" dirty="0"/>
          </a:p>
        </p:txBody>
      </p:sp>
    </p:spTree>
    <p:extLst>
      <p:ext uri="{BB962C8B-B14F-4D97-AF65-F5344CB8AC3E}">
        <p14:creationId xmlns:p14="http://schemas.microsoft.com/office/powerpoint/2010/main" val="1565530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22A9A-DA73-4DD5-9C8D-D72976207A69}"/>
              </a:ext>
            </a:extLst>
          </p:cNvPr>
          <p:cNvSpPr>
            <a:spLocks noGrp="1"/>
          </p:cNvSpPr>
          <p:nvPr>
            <p:ph type="title"/>
          </p:nvPr>
        </p:nvSpPr>
        <p:spPr/>
        <p:txBody>
          <a:bodyPr/>
          <a:lstStyle/>
          <a:p>
            <a:r>
              <a:rPr lang="en-US" dirty="0">
                <a:latin typeface="Times New Roman" panose="02020603050405020304" pitchFamily="18" charset="0"/>
                <a:ea typeface="Batang" panose="02030600000101010101" pitchFamily="18" charset="-127"/>
              </a:rPr>
              <a:t>6. Diversity promotes creative thinking. </a:t>
            </a:r>
            <a:endParaRPr lang="en-US" dirty="0"/>
          </a:p>
        </p:txBody>
      </p:sp>
      <p:sp>
        <p:nvSpPr>
          <p:cNvPr id="3" name="Content Placeholder 2">
            <a:extLst>
              <a:ext uri="{FF2B5EF4-FFF2-40B4-BE49-F238E27FC236}">
                <a16:creationId xmlns:a16="http://schemas.microsoft.com/office/drawing/2014/main" id="{1646BFF6-347E-4495-BF62-E48DE922AAA8}"/>
              </a:ext>
            </a:extLst>
          </p:cNvPr>
          <p:cNvSpPr>
            <a:spLocks noGrp="1"/>
          </p:cNvSpPr>
          <p:nvPr>
            <p:ph idx="1"/>
          </p:nvPr>
        </p:nvSpPr>
        <p:spPr>
          <a:xfrm>
            <a:off x="1295401" y="2556931"/>
            <a:ext cx="9601196" cy="3700177"/>
          </a:xfrm>
        </p:spPr>
        <p:txBody>
          <a:bodyPr>
            <a:normAutofit lnSpcReduction="10000"/>
          </a:bodyPr>
          <a:lstStyle/>
          <a:p>
            <a:pPr>
              <a:lnSpc>
                <a:spcPct val="150000"/>
              </a:lnSpc>
            </a:pPr>
            <a:r>
              <a:rPr lang="en-US" dirty="0">
                <a:latin typeface="Times New Roman" panose="02020603050405020304" pitchFamily="18" charset="0"/>
                <a:ea typeface="Batang" panose="02030600000101010101" pitchFamily="18" charset="-127"/>
              </a:rPr>
              <a:t>Diversity expands your capacity for viewing issues or problems from multiple perspectives, angles, and vantage points. These diverse vantage points work to your advantage when you encounter new problems in different contexts and situations. Rather than viewing the world through a single-focus lens, you are able to expand your views and consider multiple options when making decisions and weighing issues of, for example, morality and ethics.</a:t>
            </a:r>
            <a:endParaRPr lang="en-US" dirty="0"/>
          </a:p>
        </p:txBody>
      </p:sp>
    </p:spTree>
    <p:extLst>
      <p:ext uri="{BB962C8B-B14F-4D97-AF65-F5344CB8AC3E}">
        <p14:creationId xmlns:p14="http://schemas.microsoft.com/office/powerpoint/2010/main" val="32780642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158</TotalTime>
  <Words>731</Words>
  <Application>Microsoft Office PowerPoint</Application>
  <PresentationFormat>Widescreen</PresentationFormat>
  <Paragraphs>40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Batang</vt:lpstr>
      <vt:lpstr>Arial</vt:lpstr>
      <vt:lpstr>Garamond</vt:lpstr>
      <vt:lpstr>Times New Roman</vt:lpstr>
      <vt:lpstr>Organic</vt:lpstr>
      <vt:lpstr>Why Diversity Matters in College: Covid Edition</vt:lpstr>
      <vt:lpstr>Why Does Diversity Matter at College Anyway?  8 ways meeting and working with different people in college can help you in the future. By Jeremy S. Hyman and Lynn F. Jacobs |U.S. News &amp; World Report, Aug. 12, 2009</vt:lpstr>
      <vt:lpstr>Student Panelists</vt:lpstr>
      <vt:lpstr>1. Diversity expands worldliness. </vt:lpstr>
      <vt:lpstr>2. Diversity enhances social development. </vt:lpstr>
      <vt:lpstr>3. Diversity prepares students for future career success. </vt:lpstr>
      <vt:lpstr>4. Diversity prepares students for work in a global society</vt:lpstr>
      <vt:lpstr>5. Interactions with people different from ourselves increase our knowledge base. </vt:lpstr>
      <vt:lpstr>6. Diversity promotes creative thinking. </vt:lpstr>
      <vt:lpstr>7. Diversity enhances self-awareness. </vt:lpstr>
      <vt:lpstr>8. Diversity enriches the multiple perspectives developed by a liberal arts education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Diversity Matters in College: Covid Edition</dc:title>
  <dc:creator>James Morris</dc:creator>
  <cp:lastModifiedBy>James Morris</cp:lastModifiedBy>
  <cp:revision>6</cp:revision>
  <dcterms:created xsi:type="dcterms:W3CDTF">2021-02-12T14:44:54Z</dcterms:created>
  <dcterms:modified xsi:type="dcterms:W3CDTF">2021-02-12T17:23:14Z</dcterms:modified>
</cp:coreProperties>
</file>