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79" r:id="rId3"/>
    <p:sldId id="315" r:id="rId4"/>
    <p:sldId id="260" r:id="rId5"/>
    <p:sldId id="316" r:id="rId6"/>
    <p:sldId id="319" r:id="rId7"/>
    <p:sldId id="257" r:id="rId8"/>
    <p:sldId id="265" r:id="rId9"/>
    <p:sldId id="321" r:id="rId10"/>
    <p:sldId id="264" r:id="rId11"/>
    <p:sldId id="258" r:id="rId12"/>
    <p:sldId id="263" r:id="rId13"/>
    <p:sldId id="31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B6C80-B195-4278-A91F-0EB76AC2A4E5}"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73F174D0-8407-4537-A74A-A32FB99A0F0B}">
      <dgm:prSet phldrT="[Text]"/>
      <dgm:spPr/>
      <dgm:t>
        <a:bodyPr/>
        <a:lstStyle/>
        <a:p>
          <a:r>
            <a:rPr lang="en-US" dirty="0"/>
            <a:t>Young Old: 65-74</a:t>
          </a:r>
        </a:p>
      </dgm:t>
    </dgm:pt>
    <dgm:pt modelId="{853F8077-E86B-4203-B73D-229F4B9E3301}" type="parTrans" cxnId="{2C96897F-2590-4DB2-96AA-EC645C7CC648}">
      <dgm:prSet/>
      <dgm:spPr/>
      <dgm:t>
        <a:bodyPr/>
        <a:lstStyle/>
        <a:p>
          <a:endParaRPr lang="en-US"/>
        </a:p>
      </dgm:t>
    </dgm:pt>
    <dgm:pt modelId="{69DB5B74-A8F1-4291-97F5-0635F57AC4C9}" type="sibTrans" cxnId="{2C96897F-2590-4DB2-96AA-EC645C7CC648}">
      <dgm:prSet/>
      <dgm:spPr/>
      <dgm:t>
        <a:bodyPr/>
        <a:lstStyle/>
        <a:p>
          <a:endParaRPr lang="en-US"/>
        </a:p>
      </dgm:t>
    </dgm:pt>
    <dgm:pt modelId="{1ABE531F-D7A5-4B0E-A355-F453625B9FF2}">
      <dgm:prSet phldrT="[Text]"/>
      <dgm:spPr/>
      <dgm:t>
        <a:bodyPr/>
        <a:lstStyle/>
        <a:p>
          <a:r>
            <a:rPr lang="en-US" dirty="0"/>
            <a:t>Old:  75-90</a:t>
          </a:r>
        </a:p>
      </dgm:t>
    </dgm:pt>
    <dgm:pt modelId="{594A60AB-F1B0-41AE-A1B5-EDECFCDA1193}" type="parTrans" cxnId="{C95A777C-A465-4499-921B-6ADD8AAEC276}">
      <dgm:prSet/>
      <dgm:spPr/>
      <dgm:t>
        <a:bodyPr/>
        <a:lstStyle/>
        <a:p>
          <a:endParaRPr lang="en-US"/>
        </a:p>
      </dgm:t>
    </dgm:pt>
    <dgm:pt modelId="{C1FEC8FD-6755-4280-985C-F391A49481F9}" type="sibTrans" cxnId="{C95A777C-A465-4499-921B-6ADD8AAEC276}">
      <dgm:prSet/>
      <dgm:spPr/>
      <dgm:t>
        <a:bodyPr/>
        <a:lstStyle/>
        <a:p>
          <a:endParaRPr lang="en-US"/>
        </a:p>
      </dgm:t>
    </dgm:pt>
    <dgm:pt modelId="{C1C51C1B-BE36-4510-A478-A2FF23EDFF79}">
      <dgm:prSet phldrT="[Text]"/>
      <dgm:spPr/>
      <dgm:t>
        <a:bodyPr/>
        <a:lstStyle/>
        <a:p>
          <a:r>
            <a:rPr lang="en-US" dirty="0"/>
            <a:t>Oldest-old:        90+</a:t>
          </a:r>
        </a:p>
      </dgm:t>
    </dgm:pt>
    <dgm:pt modelId="{86F9BDA5-DDB2-4FD8-A4A7-1763CA1A6E7C}" type="parTrans" cxnId="{41F17B80-4B88-4B44-8DD4-D9F5EA75EBB9}">
      <dgm:prSet/>
      <dgm:spPr/>
      <dgm:t>
        <a:bodyPr/>
        <a:lstStyle/>
        <a:p>
          <a:endParaRPr lang="en-US"/>
        </a:p>
      </dgm:t>
    </dgm:pt>
    <dgm:pt modelId="{7A157988-C30B-4BC2-832B-646EA2DC77CE}" type="sibTrans" cxnId="{41F17B80-4B88-4B44-8DD4-D9F5EA75EBB9}">
      <dgm:prSet/>
      <dgm:spPr/>
      <dgm:t>
        <a:bodyPr/>
        <a:lstStyle/>
        <a:p>
          <a:endParaRPr lang="en-US"/>
        </a:p>
      </dgm:t>
    </dgm:pt>
    <dgm:pt modelId="{83A1F679-1D26-448B-990C-44A182D668DA}">
      <dgm:prSet phldrT="[Text]"/>
      <dgm:spPr/>
      <dgm:t>
        <a:bodyPr/>
        <a:lstStyle/>
        <a:p>
          <a:r>
            <a:rPr lang="en-US" dirty="0"/>
            <a:t>45-64</a:t>
          </a:r>
        </a:p>
      </dgm:t>
    </dgm:pt>
    <dgm:pt modelId="{D9E665C5-BD3A-4CC7-AEE0-276C22F3AEB7}" type="parTrans" cxnId="{3F6EF350-956E-4418-B72E-DB5E332F97EE}">
      <dgm:prSet/>
      <dgm:spPr/>
      <dgm:t>
        <a:bodyPr/>
        <a:lstStyle/>
        <a:p>
          <a:endParaRPr lang="en-US"/>
        </a:p>
      </dgm:t>
    </dgm:pt>
    <dgm:pt modelId="{6301ACBD-189C-4E2A-8309-A26E8C70509A}" type="sibTrans" cxnId="{3F6EF350-956E-4418-B72E-DB5E332F97EE}">
      <dgm:prSet/>
      <dgm:spPr/>
      <dgm:t>
        <a:bodyPr/>
        <a:lstStyle/>
        <a:p>
          <a:endParaRPr lang="en-US"/>
        </a:p>
      </dgm:t>
    </dgm:pt>
    <dgm:pt modelId="{AA2C6330-80C0-4210-9EF8-2A0F0341FE7E}" type="pres">
      <dgm:prSet presAssocID="{A21B6C80-B195-4278-A91F-0EB76AC2A4E5}" presName="Name0" presStyleCnt="0">
        <dgm:presLayoutVars>
          <dgm:dir/>
          <dgm:resizeHandles val="exact"/>
        </dgm:presLayoutVars>
      </dgm:prSet>
      <dgm:spPr/>
    </dgm:pt>
    <dgm:pt modelId="{4ABDD234-8EF2-4726-868C-54BE2EEFE760}" type="pres">
      <dgm:prSet presAssocID="{83A1F679-1D26-448B-990C-44A182D668DA}" presName="composite" presStyleCnt="0"/>
      <dgm:spPr/>
    </dgm:pt>
    <dgm:pt modelId="{76258673-8F20-4E33-8E9B-463B03469717}" type="pres">
      <dgm:prSet presAssocID="{83A1F679-1D26-448B-990C-44A182D668DA}" presName="bgChev" presStyleLbl="node1" presStyleIdx="0" presStyleCnt="4"/>
      <dgm:spPr/>
    </dgm:pt>
    <dgm:pt modelId="{0EBA6327-2AA4-47D4-808E-7D0ED9DB00E5}" type="pres">
      <dgm:prSet presAssocID="{83A1F679-1D26-448B-990C-44A182D668DA}" presName="txNode" presStyleLbl="fgAcc1" presStyleIdx="0" presStyleCnt="4">
        <dgm:presLayoutVars>
          <dgm:bulletEnabled val="1"/>
        </dgm:presLayoutVars>
      </dgm:prSet>
      <dgm:spPr/>
    </dgm:pt>
    <dgm:pt modelId="{34CE8483-BAFF-4944-AAB0-BFAA83AC44BF}" type="pres">
      <dgm:prSet presAssocID="{6301ACBD-189C-4E2A-8309-A26E8C70509A}" presName="compositeSpace" presStyleCnt="0"/>
      <dgm:spPr/>
    </dgm:pt>
    <dgm:pt modelId="{B78A65C3-CF3E-420A-A689-8B9A8BB92128}" type="pres">
      <dgm:prSet presAssocID="{73F174D0-8407-4537-A74A-A32FB99A0F0B}" presName="composite" presStyleCnt="0"/>
      <dgm:spPr/>
    </dgm:pt>
    <dgm:pt modelId="{76F186E2-F44E-4227-8D8B-109F778563B5}" type="pres">
      <dgm:prSet presAssocID="{73F174D0-8407-4537-A74A-A32FB99A0F0B}" presName="bgChev" presStyleLbl="node1" presStyleIdx="1" presStyleCnt="4"/>
      <dgm:spPr/>
    </dgm:pt>
    <dgm:pt modelId="{B502AC80-6AD3-406E-9071-5552E233517D}" type="pres">
      <dgm:prSet presAssocID="{73F174D0-8407-4537-A74A-A32FB99A0F0B}" presName="txNode" presStyleLbl="fgAcc1" presStyleIdx="1" presStyleCnt="4">
        <dgm:presLayoutVars>
          <dgm:bulletEnabled val="1"/>
        </dgm:presLayoutVars>
      </dgm:prSet>
      <dgm:spPr/>
    </dgm:pt>
    <dgm:pt modelId="{78EC302D-7F78-4302-A9B7-37AF57D7A006}" type="pres">
      <dgm:prSet presAssocID="{69DB5B74-A8F1-4291-97F5-0635F57AC4C9}" presName="compositeSpace" presStyleCnt="0"/>
      <dgm:spPr/>
    </dgm:pt>
    <dgm:pt modelId="{42F111C4-847A-4A81-98AB-9D240A1B45C2}" type="pres">
      <dgm:prSet presAssocID="{1ABE531F-D7A5-4B0E-A355-F453625B9FF2}" presName="composite" presStyleCnt="0"/>
      <dgm:spPr/>
    </dgm:pt>
    <dgm:pt modelId="{B254F328-61E6-4261-A174-FF325BD0E700}" type="pres">
      <dgm:prSet presAssocID="{1ABE531F-D7A5-4B0E-A355-F453625B9FF2}" presName="bgChev" presStyleLbl="node1" presStyleIdx="2" presStyleCnt="4"/>
      <dgm:spPr/>
    </dgm:pt>
    <dgm:pt modelId="{A89D8512-7977-436D-8F9C-133963E1B89E}" type="pres">
      <dgm:prSet presAssocID="{1ABE531F-D7A5-4B0E-A355-F453625B9FF2}" presName="txNode" presStyleLbl="fgAcc1" presStyleIdx="2" presStyleCnt="4">
        <dgm:presLayoutVars>
          <dgm:bulletEnabled val="1"/>
        </dgm:presLayoutVars>
      </dgm:prSet>
      <dgm:spPr/>
    </dgm:pt>
    <dgm:pt modelId="{D6EDE5AC-FDA1-4533-8230-A3F2A8FF14EE}" type="pres">
      <dgm:prSet presAssocID="{C1FEC8FD-6755-4280-985C-F391A49481F9}" presName="compositeSpace" presStyleCnt="0"/>
      <dgm:spPr/>
    </dgm:pt>
    <dgm:pt modelId="{FA732F28-9F9C-4948-8D92-1B01C2FBDDD9}" type="pres">
      <dgm:prSet presAssocID="{C1C51C1B-BE36-4510-A478-A2FF23EDFF79}" presName="composite" presStyleCnt="0"/>
      <dgm:spPr/>
    </dgm:pt>
    <dgm:pt modelId="{8A5AE179-20FF-4A12-A164-C0BD6201DA84}" type="pres">
      <dgm:prSet presAssocID="{C1C51C1B-BE36-4510-A478-A2FF23EDFF79}" presName="bgChev" presStyleLbl="node1" presStyleIdx="3" presStyleCnt="4"/>
      <dgm:spPr/>
    </dgm:pt>
    <dgm:pt modelId="{EEA040D1-9063-4257-B43A-7CB970BE5E31}" type="pres">
      <dgm:prSet presAssocID="{C1C51C1B-BE36-4510-A478-A2FF23EDFF79}" presName="txNode" presStyleLbl="fgAcc1" presStyleIdx="3" presStyleCnt="4">
        <dgm:presLayoutVars>
          <dgm:bulletEnabled val="1"/>
        </dgm:presLayoutVars>
      </dgm:prSet>
      <dgm:spPr/>
    </dgm:pt>
  </dgm:ptLst>
  <dgm:cxnLst>
    <dgm:cxn modelId="{7A2C3314-D00D-4A6A-8126-FBC49CE2E30A}" type="presOf" srcId="{A21B6C80-B195-4278-A91F-0EB76AC2A4E5}" destId="{AA2C6330-80C0-4210-9EF8-2A0F0341FE7E}" srcOrd="0" destOrd="0" presId="urn:microsoft.com/office/officeart/2005/8/layout/chevronAccent+Icon"/>
    <dgm:cxn modelId="{34B89A1B-20C2-4F5A-A35B-565BD0F32A9A}" type="presOf" srcId="{C1C51C1B-BE36-4510-A478-A2FF23EDFF79}" destId="{EEA040D1-9063-4257-B43A-7CB970BE5E31}" srcOrd="0" destOrd="0" presId="urn:microsoft.com/office/officeart/2005/8/layout/chevronAccent+Icon"/>
    <dgm:cxn modelId="{3F6EF350-956E-4418-B72E-DB5E332F97EE}" srcId="{A21B6C80-B195-4278-A91F-0EB76AC2A4E5}" destId="{83A1F679-1D26-448B-990C-44A182D668DA}" srcOrd="0" destOrd="0" parTransId="{D9E665C5-BD3A-4CC7-AEE0-276C22F3AEB7}" sibTransId="{6301ACBD-189C-4E2A-8309-A26E8C70509A}"/>
    <dgm:cxn modelId="{D3F9D159-2A60-4823-BC9F-3B29D2FD94B3}" type="presOf" srcId="{73F174D0-8407-4537-A74A-A32FB99A0F0B}" destId="{B502AC80-6AD3-406E-9071-5552E233517D}" srcOrd="0" destOrd="0" presId="urn:microsoft.com/office/officeart/2005/8/layout/chevronAccent+Icon"/>
    <dgm:cxn modelId="{C95A777C-A465-4499-921B-6ADD8AAEC276}" srcId="{A21B6C80-B195-4278-A91F-0EB76AC2A4E5}" destId="{1ABE531F-D7A5-4B0E-A355-F453625B9FF2}" srcOrd="2" destOrd="0" parTransId="{594A60AB-F1B0-41AE-A1B5-EDECFCDA1193}" sibTransId="{C1FEC8FD-6755-4280-985C-F391A49481F9}"/>
    <dgm:cxn modelId="{06886C7D-E51C-4EA2-BC1D-C5EB6AE80288}" type="presOf" srcId="{83A1F679-1D26-448B-990C-44A182D668DA}" destId="{0EBA6327-2AA4-47D4-808E-7D0ED9DB00E5}" srcOrd="0" destOrd="0" presId="urn:microsoft.com/office/officeart/2005/8/layout/chevronAccent+Icon"/>
    <dgm:cxn modelId="{2C96897F-2590-4DB2-96AA-EC645C7CC648}" srcId="{A21B6C80-B195-4278-A91F-0EB76AC2A4E5}" destId="{73F174D0-8407-4537-A74A-A32FB99A0F0B}" srcOrd="1" destOrd="0" parTransId="{853F8077-E86B-4203-B73D-229F4B9E3301}" sibTransId="{69DB5B74-A8F1-4291-97F5-0635F57AC4C9}"/>
    <dgm:cxn modelId="{41F17B80-4B88-4B44-8DD4-D9F5EA75EBB9}" srcId="{A21B6C80-B195-4278-A91F-0EB76AC2A4E5}" destId="{C1C51C1B-BE36-4510-A478-A2FF23EDFF79}" srcOrd="3" destOrd="0" parTransId="{86F9BDA5-DDB2-4FD8-A4A7-1763CA1A6E7C}" sibTransId="{7A157988-C30B-4BC2-832B-646EA2DC77CE}"/>
    <dgm:cxn modelId="{5E40E0CA-885C-40F4-AFD4-60D827040D17}" type="presOf" srcId="{1ABE531F-D7A5-4B0E-A355-F453625B9FF2}" destId="{A89D8512-7977-436D-8F9C-133963E1B89E}" srcOrd="0" destOrd="0" presId="urn:microsoft.com/office/officeart/2005/8/layout/chevronAccent+Icon"/>
    <dgm:cxn modelId="{E42ED479-8035-437C-8D9B-236FADF97AB4}" type="presParOf" srcId="{AA2C6330-80C0-4210-9EF8-2A0F0341FE7E}" destId="{4ABDD234-8EF2-4726-868C-54BE2EEFE760}" srcOrd="0" destOrd="0" presId="urn:microsoft.com/office/officeart/2005/8/layout/chevronAccent+Icon"/>
    <dgm:cxn modelId="{9E54BAC2-23D2-4179-97A8-F1D54A3EDFAF}" type="presParOf" srcId="{4ABDD234-8EF2-4726-868C-54BE2EEFE760}" destId="{76258673-8F20-4E33-8E9B-463B03469717}" srcOrd="0" destOrd="0" presId="urn:microsoft.com/office/officeart/2005/8/layout/chevronAccent+Icon"/>
    <dgm:cxn modelId="{C44B79E2-0D1C-4222-BE87-887C123271E2}" type="presParOf" srcId="{4ABDD234-8EF2-4726-868C-54BE2EEFE760}" destId="{0EBA6327-2AA4-47D4-808E-7D0ED9DB00E5}" srcOrd="1" destOrd="0" presId="urn:microsoft.com/office/officeart/2005/8/layout/chevronAccent+Icon"/>
    <dgm:cxn modelId="{7A5ED91C-5139-40A3-BE42-DA889AC22E0D}" type="presParOf" srcId="{AA2C6330-80C0-4210-9EF8-2A0F0341FE7E}" destId="{34CE8483-BAFF-4944-AAB0-BFAA83AC44BF}" srcOrd="1" destOrd="0" presId="urn:microsoft.com/office/officeart/2005/8/layout/chevronAccent+Icon"/>
    <dgm:cxn modelId="{B4721826-E1A2-4024-ADFC-5B2837C43BC2}" type="presParOf" srcId="{AA2C6330-80C0-4210-9EF8-2A0F0341FE7E}" destId="{B78A65C3-CF3E-420A-A689-8B9A8BB92128}" srcOrd="2" destOrd="0" presId="urn:microsoft.com/office/officeart/2005/8/layout/chevronAccent+Icon"/>
    <dgm:cxn modelId="{681E58EA-DF78-4A08-9D86-89CEAE806ADF}" type="presParOf" srcId="{B78A65C3-CF3E-420A-A689-8B9A8BB92128}" destId="{76F186E2-F44E-4227-8D8B-109F778563B5}" srcOrd="0" destOrd="0" presId="urn:microsoft.com/office/officeart/2005/8/layout/chevronAccent+Icon"/>
    <dgm:cxn modelId="{CEA46266-9E2D-427E-924E-5C3F31E4A9F6}" type="presParOf" srcId="{B78A65C3-CF3E-420A-A689-8B9A8BB92128}" destId="{B502AC80-6AD3-406E-9071-5552E233517D}" srcOrd="1" destOrd="0" presId="urn:microsoft.com/office/officeart/2005/8/layout/chevronAccent+Icon"/>
    <dgm:cxn modelId="{9E40775A-7861-4615-A562-346B724E3090}" type="presParOf" srcId="{AA2C6330-80C0-4210-9EF8-2A0F0341FE7E}" destId="{78EC302D-7F78-4302-A9B7-37AF57D7A006}" srcOrd="3" destOrd="0" presId="urn:microsoft.com/office/officeart/2005/8/layout/chevronAccent+Icon"/>
    <dgm:cxn modelId="{E0874E4C-C42A-4C67-B009-535FABC29F76}" type="presParOf" srcId="{AA2C6330-80C0-4210-9EF8-2A0F0341FE7E}" destId="{42F111C4-847A-4A81-98AB-9D240A1B45C2}" srcOrd="4" destOrd="0" presId="urn:microsoft.com/office/officeart/2005/8/layout/chevronAccent+Icon"/>
    <dgm:cxn modelId="{CC3B282B-EA95-42A1-B951-BF3E1D7B4B22}" type="presParOf" srcId="{42F111C4-847A-4A81-98AB-9D240A1B45C2}" destId="{B254F328-61E6-4261-A174-FF325BD0E700}" srcOrd="0" destOrd="0" presId="urn:microsoft.com/office/officeart/2005/8/layout/chevronAccent+Icon"/>
    <dgm:cxn modelId="{ACC413A9-8538-4C4E-8F9E-A22B93ED94C9}" type="presParOf" srcId="{42F111C4-847A-4A81-98AB-9D240A1B45C2}" destId="{A89D8512-7977-436D-8F9C-133963E1B89E}" srcOrd="1" destOrd="0" presId="urn:microsoft.com/office/officeart/2005/8/layout/chevronAccent+Icon"/>
    <dgm:cxn modelId="{85FE466C-ACE5-4351-B7E4-87FAEEB706E5}" type="presParOf" srcId="{AA2C6330-80C0-4210-9EF8-2A0F0341FE7E}" destId="{D6EDE5AC-FDA1-4533-8230-A3F2A8FF14EE}" srcOrd="5" destOrd="0" presId="urn:microsoft.com/office/officeart/2005/8/layout/chevronAccent+Icon"/>
    <dgm:cxn modelId="{BE846247-A9F4-46FD-82A8-6844DE8B2F06}" type="presParOf" srcId="{AA2C6330-80C0-4210-9EF8-2A0F0341FE7E}" destId="{FA732F28-9F9C-4948-8D92-1B01C2FBDDD9}" srcOrd="6" destOrd="0" presId="urn:microsoft.com/office/officeart/2005/8/layout/chevronAccent+Icon"/>
    <dgm:cxn modelId="{C3F79D67-9632-4591-8DB3-6B6FA52FAB96}" type="presParOf" srcId="{FA732F28-9F9C-4948-8D92-1B01C2FBDDD9}" destId="{8A5AE179-20FF-4A12-A164-C0BD6201DA84}" srcOrd="0" destOrd="0" presId="urn:microsoft.com/office/officeart/2005/8/layout/chevronAccent+Icon"/>
    <dgm:cxn modelId="{2A1E2EDC-0C31-4488-A91B-A9409F5E336F}" type="presParOf" srcId="{FA732F28-9F9C-4948-8D92-1B01C2FBDDD9}" destId="{EEA040D1-9063-4257-B43A-7CB970BE5E3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1353C-1C25-4D6D-AEDC-31167FAEEB6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8724738-53B0-4CF8-85BD-1E95B2FC070B}">
      <dgm:prSet phldrT="[Text]"/>
      <dgm:spPr>
        <a:solidFill>
          <a:schemeClr val="tx2"/>
        </a:solidFill>
      </dgm:spPr>
      <dgm:t>
        <a:bodyPr/>
        <a:lstStyle/>
        <a:p>
          <a:r>
            <a:rPr lang="en-US" b="1" dirty="0"/>
            <a:t>Successful</a:t>
          </a:r>
        </a:p>
        <a:p>
          <a:r>
            <a:rPr lang="en-US" b="1" dirty="0"/>
            <a:t>Aging</a:t>
          </a:r>
        </a:p>
      </dgm:t>
    </dgm:pt>
    <dgm:pt modelId="{C65BE0D2-2D7A-4B50-8512-D1A7E4639FE2}" type="parTrans" cxnId="{F4DA3CF8-0F90-48D0-8494-E97F9418109D}">
      <dgm:prSet/>
      <dgm:spPr/>
      <dgm:t>
        <a:bodyPr/>
        <a:lstStyle/>
        <a:p>
          <a:endParaRPr lang="en-US"/>
        </a:p>
      </dgm:t>
    </dgm:pt>
    <dgm:pt modelId="{8B4A53B1-4CFF-4B22-A932-F75979E3F560}" type="sibTrans" cxnId="{F4DA3CF8-0F90-48D0-8494-E97F9418109D}">
      <dgm:prSet/>
      <dgm:spPr/>
      <dgm:t>
        <a:bodyPr/>
        <a:lstStyle/>
        <a:p>
          <a:endParaRPr lang="en-US"/>
        </a:p>
      </dgm:t>
    </dgm:pt>
    <dgm:pt modelId="{84B3E79F-FEB4-465C-A22F-C521EE07F1A6}">
      <dgm:prSet phldrT="[Text]" custT="1"/>
      <dgm:spPr/>
      <dgm:t>
        <a:bodyPr/>
        <a:lstStyle/>
        <a:p>
          <a:r>
            <a:rPr lang="en-US" sz="1800" dirty="0"/>
            <a:t>Physical Health</a:t>
          </a:r>
        </a:p>
      </dgm:t>
    </dgm:pt>
    <dgm:pt modelId="{2B6A55F6-9FFF-4BF5-919D-1BFCE051B2FF}" type="parTrans" cxnId="{F898B90E-3F7F-498E-8836-EFD5590CB5A3}">
      <dgm:prSet/>
      <dgm:spPr>
        <a:ln w="15875">
          <a:solidFill>
            <a:schemeClr val="tx1"/>
          </a:solidFill>
        </a:ln>
      </dgm:spPr>
      <dgm:t>
        <a:bodyPr/>
        <a:lstStyle/>
        <a:p>
          <a:endParaRPr lang="en-US" dirty="0"/>
        </a:p>
      </dgm:t>
    </dgm:pt>
    <dgm:pt modelId="{DCE0B820-A947-4B08-A536-EE6F9F095AA0}" type="sibTrans" cxnId="{F898B90E-3F7F-498E-8836-EFD5590CB5A3}">
      <dgm:prSet/>
      <dgm:spPr/>
      <dgm:t>
        <a:bodyPr/>
        <a:lstStyle/>
        <a:p>
          <a:endParaRPr lang="en-US"/>
        </a:p>
      </dgm:t>
    </dgm:pt>
    <dgm:pt modelId="{8BCE5FD7-A4A8-490E-9752-4E9B114E53EC}">
      <dgm:prSet phldrT="[Text]" custT="1"/>
      <dgm:spPr/>
      <dgm:t>
        <a:bodyPr/>
        <a:lstStyle/>
        <a:p>
          <a:r>
            <a:rPr lang="en-US" sz="1800" dirty="0"/>
            <a:t>Mental Health</a:t>
          </a:r>
        </a:p>
      </dgm:t>
    </dgm:pt>
    <dgm:pt modelId="{B8BE9570-CA87-4C61-BE4E-3FF4CEDDBEE7}" type="parTrans" cxnId="{24757397-81B7-486B-94EE-1D9703C0EB86}">
      <dgm:prSet/>
      <dgm:spPr>
        <a:ln w="15875">
          <a:solidFill>
            <a:schemeClr val="tx1"/>
          </a:solidFill>
        </a:ln>
      </dgm:spPr>
      <dgm:t>
        <a:bodyPr/>
        <a:lstStyle/>
        <a:p>
          <a:endParaRPr lang="en-US" dirty="0"/>
        </a:p>
      </dgm:t>
    </dgm:pt>
    <dgm:pt modelId="{3DEBCD4D-25F9-481C-BBB1-DA2818C5E737}" type="sibTrans" cxnId="{24757397-81B7-486B-94EE-1D9703C0EB86}">
      <dgm:prSet/>
      <dgm:spPr/>
      <dgm:t>
        <a:bodyPr/>
        <a:lstStyle/>
        <a:p>
          <a:endParaRPr lang="en-US"/>
        </a:p>
      </dgm:t>
    </dgm:pt>
    <dgm:pt modelId="{8CC595A5-EA07-4887-941D-A497EFFE63F0}">
      <dgm:prSet phldrT="[Text]" custT="1"/>
      <dgm:spPr/>
      <dgm:t>
        <a:bodyPr/>
        <a:lstStyle/>
        <a:p>
          <a:r>
            <a:rPr lang="en-US" sz="1800" dirty="0"/>
            <a:t>Life Satisfaction</a:t>
          </a:r>
        </a:p>
      </dgm:t>
    </dgm:pt>
    <dgm:pt modelId="{252BB914-8AA8-409D-A1C8-A77A660CEB27}" type="parTrans" cxnId="{5C853FAB-BC9F-454A-A685-7898B1B3DD34}">
      <dgm:prSet/>
      <dgm:spPr>
        <a:ln w="15875">
          <a:solidFill>
            <a:schemeClr val="tx1"/>
          </a:solidFill>
        </a:ln>
      </dgm:spPr>
      <dgm:t>
        <a:bodyPr/>
        <a:lstStyle/>
        <a:p>
          <a:endParaRPr lang="en-US" dirty="0"/>
        </a:p>
      </dgm:t>
    </dgm:pt>
    <dgm:pt modelId="{7953BA3C-E84F-4A3C-A417-5D0B40A6BD58}" type="sibTrans" cxnId="{5C853FAB-BC9F-454A-A685-7898B1B3DD34}">
      <dgm:prSet/>
      <dgm:spPr/>
      <dgm:t>
        <a:bodyPr/>
        <a:lstStyle/>
        <a:p>
          <a:endParaRPr lang="en-US"/>
        </a:p>
      </dgm:t>
    </dgm:pt>
    <dgm:pt modelId="{0503ACE4-3A9A-4FBD-9807-45189D3B4F85}">
      <dgm:prSet phldrT="[Text]" custT="1"/>
      <dgm:spPr/>
      <dgm:t>
        <a:bodyPr/>
        <a:lstStyle/>
        <a:p>
          <a:r>
            <a:rPr lang="en-US" sz="1800" dirty="0"/>
            <a:t>Income &amp;</a:t>
          </a:r>
        </a:p>
        <a:p>
          <a:r>
            <a:rPr lang="en-US" sz="1800" dirty="0"/>
            <a:t>Socio-economic</a:t>
          </a:r>
        </a:p>
        <a:p>
          <a:r>
            <a:rPr lang="en-US" sz="1800" dirty="0"/>
            <a:t>Status</a:t>
          </a:r>
        </a:p>
      </dgm:t>
    </dgm:pt>
    <dgm:pt modelId="{A24B244A-3A12-40D3-8A70-57628F157CFA}" type="parTrans" cxnId="{DAEA93EB-6980-4A89-B5C6-E64C5C44593E}">
      <dgm:prSet/>
      <dgm:spPr>
        <a:ln w="15875">
          <a:solidFill>
            <a:schemeClr val="tx1"/>
          </a:solidFill>
        </a:ln>
      </dgm:spPr>
      <dgm:t>
        <a:bodyPr/>
        <a:lstStyle/>
        <a:p>
          <a:endParaRPr lang="en-US" dirty="0"/>
        </a:p>
      </dgm:t>
    </dgm:pt>
    <dgm:pt modelId="{141785EF-EF10-4579-A7AD-822CCBFFBA69}" type="sibTrans" cxnId="{DAEA93EB-6980-4A89-B5C6-E64C5C44593E}">
      <dgm:prSet/>
      <dgm:spPr/>
      <dgm:t>
        <a:bodyPr/>
        <a:lstStyle/>
        <a:p>
          <a:endParaRPr lang="en-US"/>
        </a:p>
      </dgm:t>
    </dgm:pt>
    <dgm:pt modelId="{A339CEEF-4BF7-4972-A0C7-BEA11DEBD816}">
      <dgm:prSet phldrT="[Text]" custT="1"/>
      <dgm:spPr/>
      <dgm:t>
        <a:bodyPr/>
        <a:lstStyle/>
        <a:p>
          <a:r>
            <a:rPr lang="en-US" sz="1800" dirty="0"/>
            <a:t>Health Behaviors</a:t>
          </a:r>
        </a:p>
      </dgm:t>
    </dgm:pt>
    <dgm:pt modelId="{C400C077-F52D-47B8-ACF9-76A1DAE0307C}" type="parTrans" cxnId="{6D0DB8CF-A4D1-49A9-9706-D0BE05809F82}">
      <dgm:prSet/>
      <dgm:spPr>
        <a:ln w="15875">
          <a:solidFill>
            <a:schemeClr val="tx1"/>
          </a:solidFill>
        </a:ln>
      </dgm:spPr>
      <dgm:t>
        <a:bodyPr/>
        <a:lstStyle/>
        <a:p>
          <a:endParaRPr lang="en-US" dirty="0"/>
        </a:p>
      </dgm:t>
    </dgm:pt>
    <dgm:pt modelId="{AEA3A483-AE00-48EC-9DEF-4E5FF4C15091}" type="sibTrans" cxnId="{6D0DB8CF-A4D1-49A9-9706-D0BE05809F82}">
      <dgm:prSet/>
      <dgm:spPr/>
      <dgm:t>
        <a:bodyPr/>
        <a:lstStyle/>
        <a:p>
          <a:endParaRPr lang="en-US"/>
        </a:p>
      </dgm:t>
    </dgm:pt>
    <dgm:pt modelId="{9E16440D-46B9-47E3-817E-8F8395F788DA}">
      <dgm:prSet phldrT="[Text]" custT="1"/>
      <dgm:spPr/>
      <dgm:t>
        <a:bodyPr/>
        <a:lstStyle/>
        <a:p>
          <a:r>
            <a:rPr lang="en-US" sz="1800" dirty="0"/>
            <a:t>Social Contact, Support</a:t>
          </a:r>
        </a:p>
      </dgm:t>
    </dgm:pt>
    <dgm:pt modelId="{12A48EA3-FD4A-40E7-A0DC-5D5D4FA4B08A}" type="parTrans" cxnId="{DDFEEDF8-DF6B-4FCE-A8E6-401B00C5C61F}">
      <dgm:prSet/>
      <dgm:spPr>
        <a:ln w="15875">
          <a:solidFill>
            <a:schemeClr val="tx1"/>
          </a:solidFill>
        </a:ln>
      </dgm:spPr>
      <dgm:t>
        <a:bodyPr/>
        <a:lstStyle/>
        <a:p>
          <a:endParaRPr lang="en-US" dirty="0"/>
        </a:p>
      </dgm:t>
    </dgm:pt>
    <dgm:pt modelId="{8DC5E574-B008-4B59-BFB2-33DF70AFF435}" type="sibTrans" cxnId="{DDFEEDF8-DF6B-4FCE-A8E6-401B00C5C61F}">
      <dgm:prSet/>
      <dgm:spPr/>
      <dgm:t>
        <a:bodyPr/>
        <a:lstStyle/>
        <a:p>
          <a:endParaRPr lang="en-US"/>
        </a:p>
      </dgm:t>
    </dgm:pt>
    <dgm:pt modelId="{62FB0395-1C51-45CF-BEE8-44AF4C1FD3FB}" type="pres">
      <dgm:prSet presAssocID="{B591353C-1C25-4D6D-AEDC-31167FAEEB6F}" presName="cycle" presStyleCnt="0">
        <dgm:presLayoutVars>
          <dgm:chMax val="1"/>
          <dgm:dir/>
          <dgm:animLvl val="ctr"/>
          <dgm:resizeHandles val="exact"/>
        </dgm:presLayoutVars>
      </dgm:prSet>
      <dgm:spPr/>
    </dgm:pt>
    <dgm:pt modelId="{9A4C8E38-5877-425B-9C52-5EBE9CB24689}" type="pres">
      <dgm:prSet presAssocID="{78724738-53B0-4CF8-85BD-1E95B2FC070B}" presName="centerShape" presStyleLbl="node0" presStyleIdx="0" presStyleCnt="1"/>
      <dgm:spPr/>
    </dgm:pt>
    <dgm:pt modelId="{EBCEDE2D-DF88-4A49-87E4-63C6234D1770}" type="pres">
      <dgm:prSet presAssocID="{2B6A55F6-9FFF-4BF5-919D-1BFCE051B2FF}" presName="Name9" presStyleLbl="parChTrans1D2" presStyleIdx="0" presStyleCnt="6"/>
      <dgm:spPr/>
    </dgm:pt>
    <dgm:pt modelId="{EC3C119A-B29E-43BE-8F31-621FFB53D11B}" type="pres">
      <dgm:prSet presAssocID="{2B6A55F6-9FFF-4BF5-919D-1BFCE051B2FF}" presName="connTx" presStyleLbl="parChTrans1D2" presStyleIdx="0" presStyleCnt="6"/>
      <dgm:spPr/>
    </dgm:pt>
    <dgm:pt modelId="{977C5DBD-4F1F-418B-86F4-5BE463899105}" type="pres">
      <dgm:prSet presAssocID="{84B3E79F-FEB4-465C-A22F-C521EE07F1A6}" presName="node" presStyleLbl="node1" presStyleIdx="0" presStyleCnt="6" custScaleX="113160" custScaleY="86882">
        <dgm:presLayoutVars>
          <dgm:bulletEnabled val="1"/>
        </dgm:presLayoutVars>
      </dgm:prSet>
      <dgm:spPr/>
    </dgm:pt>
    <dgm:pt modelId="{BAEE3B53-0BD1-4855-8000-712BC04F15E7}" type="pres">
      <dgm:prSet presAssocID="{C400C077-F52D-47B8-ACF9-76A1DAE0307C}" presName="Name9" presStyleLbl="parChTrans1D2" presStyleIdx="1" presStyleCnt="6"/>
      <dgm:spPr/>
    </dgm:pt>
    <dgm:pt modelId="{D2978258-307C-4C1E-8D88-4D76A259BD55}" type="pres">
      <dgm:prSet presAssocID="{C400C077-F52D-47B8-ACF9-76A1DAE0307C}" presName="connTx" presStyleLbl="parChTrans1D2" presStyleIdx="1" presStyleCnt="6"/>
      <dgm:spPr/>
    </dgm:pt>
    <dgm:pt modelId="{B8E3AC37-7B35-451F-A86E-E69B1EC01A39}" type="pres">
      <dgm:prSet presAssocID="{A339CEEF-4BF7-4972-A0C7-BEA11DEBD816}" presName="node" presStyleLbl="node1" presStyleIdx="1" presStyleCnt="6" custScaleX="113160" custScaleY="86882">
        <dgm:presLayoutVars>
          <dgm:bulletEnabled val="1"/>
        </dgm:presLayoutVars>
      </dgm:prSet>
      <dgm:spPr/>
    </dgm:pt>
    <dgm:pt modelId="{47385245-DD07-4AEE-BD6E-DF438D5C7009}" type="pres">
      <dgm:prSet presAssocID="{B8BE9570-CA87-4C61-BE4E-3FF4CEDDBEE7}" presName="Name9" presStyleLbl="parChTrans1D2" presStyleIdx="2" presStyleCnt="6"/>
      <dgm:spPr/>
    </dgm:pt>
    <dgm:pt modelId="{B2E12227-9D52-4779-B084-3F9A922208E9}" type="pres">
      <dgm:prSet presAssocID="{B8BE9570-CA87-4C61-BE4E-3FF4CEDDBEE7}" presName="connTx" presStyleLbl="parChTrans1D2" presStyleIdx="2" presStyleCnt="6"/>
      <dgm:spPr/>
    </dgm:pt>
    <dgm:pt modelId="{CD03041E-F435-4168-89D2-E2237E90E5C4}" type="pres">
      <dgm:prSet presAssocID="{8BCE5FD7-A4A8-490E-9752-4E9B114E53EC}" presName="node" presStyleLbl="node1" presStyleIdx="2" presStyleCnt="6" custScaleX="113160" custScaleY="86882">
        <dgm:presLayoutVars>
          <dgm:bulletEnabled val="1"/>
        </dgm:presLayoutVars>
      </dgm:prSet>
      <dgm:spPr/>
    </dgm:pt>
    <dgm:pt modelId="{C2A09629-7A2E-4B2C-9742-13EAF482EE8D}" type="pres">
      <dgm:prSet presAssocID="{252BB914-8AA8-409D-A1C8-A77A660CEB27}" presName="Name9" presStyleLbl="parChTrans1D2" presStyleIdx="3" presStyleCnt="6"/>
      <dgm:spPr/>
    </dgm:pt>
    <dgm:pt modelId="{F11F5027-7FA6-44EB-B413-4DFBB375E448}" type="pres">
      <dgm:prSet presAssocID="{252BB914-8AA8-409D-A1C8-A77A660CEB27}" presName="connTx" presStyleLbl="parChTrans1D2" presStyleIdx="3" presStyleCnt="6"/>
      <dgm:spPr/>
    </dgm:pt>
    <dgm:pt modelId="{9BCFCE4F-E3DA-42BF-8B80-0281EFC39E98}" type="pres">
      <dgm:prSet presAssocID="{8CC595A5-EA07-4887-941D-A497EFFE63F0}" presName="node" presStyleLbl="node1" presStyleIdx="3" presStyleCnt="6" custScaleX="113160" custScaleY="86882">
        <dgm:presLayoutVars>
          <dgm:bulletEnabled val="1"/>
        </dgm:presLayoutVars>
      </dgm:prSet>
      <dgm:spPr/>
    </dgm:pt>
    <dgm:pt modelId="{8330EE79-F9B1-4B20-9D91-B9B43833EEFC}" type="pres">
      <dgm:prSet presAssocID="{A24B244A-3A12-40D3-8A70-57628F157CFA}" presName="Name9" presStyleLbl="parChTrans1D2" presStyleIdx="4" presStyleCnt="6"/>
      <dgm:spPr/>
    </dgm:pt>
    <dgm:pt modelId="{CBB3D1CF-2B9B-4402-AE17-73CEEF6FA222}" type="pres">
      <dgm:prSet presAssocID="{A24B244A-3A12-40D3-8A70-57628F157CFA}" presName="connTx" presStyleLbl="parChTrans1D2" presStyleIdx="4" presStyleCnt="6"/>
      <dgm:spPr/>
    </dgm:pt>
    <dgm:pt modelId="{88486F1C-79A4-4387-B2D4-1D2CE553CA0E}" type="pres">
      <dgm:prSet presAssocID="{0503ACE4-3A9A-4FBD-9807-45189D3B4F85}" presName="node" presStyleLbl="node1" presStyleIdx="4" presStyleCnt="6" custScaleX="113160" custScaleY="86882">
        <dgm:presLayoutVars>
          <dgm:bulletEnabled val="1"/>
        </dgm:presLayoutVars>
      </dgm:prSet>
      <dgm:spPr/>
    </dgm:pt>
    <dgm:pt modelId="{9840C725-733D-4E90-A091-DDB91D1C8AD8}" type="pres">
      <dgm:prSet presAssocID="{12A48EA3-FD4A-40E7-A0DC-5D5D4FA4B08A}" presName="Name9" presStyleLbl="parChTrans1D2" presStyleIdx="5" presStyleCnt="6"/>
      <dgm:spPr/>
    </dgm:pt>
    <dgm:pt modelId="{B7F96DA7-9DD6-4B5D-A8F0-D252FDDD9E17}" type="pres">
      <dgm:prSet presAssocID="{12A48EA3-FD4A-40E7-A0DC-5D5D4FA4B08A}" presName="connTx" presStyleLbl="parChTrans1D2" presStyleIdx="5" presStyleCnt="6"/>
      <dgm:spPr/>
    </dgm:pt>
    <dgm:pt modelId="{FC1E1983-4C3E-4E82-85C3-F0F017AD3E91}" type="pres">
      <dgm:prSet presAssocID="{9E16440D-46B9-47E3-817E-8F8395F788DA}" presName="node" presStyleLbl="node1" presStyleIdx="5" presStyleCnt="6" custScaleX="113160" custScaleY="86882">
        <dgm:presLayoutVars>
          <dgm:bulletEnabled val="1"/>
        </dgm:presLayoutVars>
      </dgm:prSet>
      <dgm:spPr/>
    </dgm:pt>
  </dgm:ptLst>
  <dgm:cxnLst>
    <dgm:cxn modelId="{0C92F505-BE42-4259-8934-4138A08D99BE}" type="presOf" srcId="{0503ACE4-3A9A-4FBD-9807-45189D3B4F85}" destId="{88486F1C-79A4-4387-B2D4-1D2CE553CA0E}" srcOrd="0" destOrd="0" presId="urn:microsoft.com/office/officeart/2005/8/layout/radial1"/>
    <dgm:cxn modelId="{F898B90E-3F7F-498E-8836-EFD5590CB5A3}" srcId="{78724738-53B0-4CF8-85BD-1E95B2FC070B}" destId="{84B3E79F-FEB4-465C-A22F-C521EE07F1A6}" srcOrd="0" destOrd="0" parTransId="{2B6A55F6-9FFF-4BF5-919D-1BFCE051B2FF}" sibTransId="{DCE0B820-A947-4B08-A536-EE6F9F095AA0}"/>
    <dgm:cxn modelId="{B208D231-575A-46CB-87F0-0B1357177916}" type="presOf" srcId="{B8BE9570-CA87-4C61-BE4E-3FF4CEDDBEE7}" destId="{47385245-DD07-4AEE-BD6E-DF438D5C7009}" srcOrd="0" destOrd="0" presId="urn:microsoft.com/office/officeart/2005/8/layout/radial1"/>
    <dgm:cxn modelId="{FCD80A32-5BD4-45FA-BE98-B15028AD3593}" type="presOf" srcId="{78724738-53B0-4CF8-85BD-1E95B2FC070B}" destId="{9A4C8E38-5877-425B-9C52-5EBE9CB24689}" srcOrd="0" destOrd="0" presId="urn:microsoft.com/office/officeart/2005/8/layout/radial1"/>
    <dgm:cxn modelId="{CE3D133B-D570-4F4D-A796-9FA7C1F31177}" type="presOf" srcId="{B591353C-1C25-4D6D-AEDC-31167FAEEB6F}" destId="{62FB0395-1C51-45CF-BEE8-44AF4C1FD3FB}" srcOrd="0" destOrd="0" presId="urn:microsoft.com/office/officeart/2005/8/layout/radial1"/>
    <dgm:cxn modelId="{08049642-8EF0-47EC-86BB-C522CA3D4CD5}" type="presOf" srcId="{C400C077-F52D-47B8-ACF9-76A1DAE0307C}" destId="{D2978258-307C-4C1E-8D88-4D76A259BD55}" srcOrd="1" destOrd="0" presId="urn:microsoft.com/office/officeart/2005/8/layout/radial1"/>
    <dgm:cxn modelId="{DD591E66-F835-4DD4-890D-B028AD5295C3}" type="presOf" srcId="{2B6A55F6-9FFF-4BF5-919D-1BFCE051B2FF}" destId="{EBCEDE2D-DF88-4A49-87E4-63C6234D1770}" srcOrd="0" destOrd="0" presId="urn:microsoft.com/office/officeart/2005/8/layout/radial1"/>
    <dgm:cxn modelId="{88B44049-240D-4BB8-B46C-8A1447A8A8E1}" type="presOf" srcId="{252BB914-8AA8-409D-A1C8-A77A660CEB27}" destId="{F11F5027-7FA6-44EB-B413-4DFBB375E448}" srcOrd="1" destOrd="0" presId="urn:microsoft.com/office/officeart/2005/8/layout/radial1"/>
    <dgm:cxn modelId="{55563F4C-47A0-4984-990F-BEBA70543FC9}" type="presOf" srcId="{8CC595A5-EA07-4887-941D-A497EFFE63F0}" destId="{9BCFCE4F-E3DA-42BF-8B80-0281EFC39E98}" srcOrd="0" destOrd="0" presId="urn:microsoft.com/office/officeart/2005/8/layout/radial1"/>
    <dgm:cxn modelId="{522C466C-C0D7-4C9F-9E8E-061ADA325BA5}" type="presOf" srcId="{84B3E79F-FEB4-465C-A22F-C521EE07F1A6}" destId="{977C5DBD-4F1F-418B-86F4-5BE463899105}" srcOrd="0" destOrd="0" presId="urn:microsoft.com/office/officeart/2005/8/layout/radial1"/>
    <dgm:cxn modelId="{F9CE6F4D-3473-4D4F-A91D-67F781DF4B64}" type="presOf" srcId="{A24B244A-3A12-40D3-8A70-57628F157CFA}" destId="{CBB3D1CF-2B9B-4402-AE17-73CEEF6FA222}" srcOrd="1" destOrd="0" presId="urn:microsoft.com/office/officeart/2005/8/layout/radial1"/>
    <dgm:cxn modelId="{F23E7B7A-507B-4B77-B9B7-575F025FE144}" type="presOf" srcId="{A24B244A-3A12-40D3-8A70-57628F157CFA}" destId="{8330EE79-F9B1-4B20-9D91-B9B43833EEFC}" srcOrd="0" destOrd="0" presId="urn:microsoft.com/office/officeart/2005/8/layout/radial1"/>
    <dgm:cxn modelId="{A32C9C7B-2AA8-4776-A75A-A881430BE752}" type="presOf" srcId="{12A48EA3-FD4A-40E7-A0DC-5D5D4FA4B08A}" destId="{B7F96DA7-9DD6-4B5D-A8F0-D252FDDD9E17}" srcOrd="1" destOrd="0" presId="urn:microsoft.com/office/officeart/2005/8/layout/radial1"/>
    <dgm:cxn modelId="{313E3A88-40E7-49BE-840D-7038C8A2AF3C}" type="presOf" srcId="{A339CEEF-4BF7-4972-A0C7-BEA11DEBD816}" destId="{B8E3AC37-7B35-451F-A86E-E69B1EC01A39}" srcOrd="0" destOrd="0" presId="urn:microsoft.com/office/officeart/2005/8/layout/radial1"/>
    <dgm:cxn modelId="{1433928E-3A2E-4BE2-BD7F-A055D38F3DAF}" type="presOf" srcId="{8BCE5FD7-A4A8-490E-9752-4E9B114E53EC}" destId="{CD03041E-F435-4168-89D2-E2237E90E5C4}" srcOrd="0" destOrd="0" presId="urn:microsoft.com/office/officeart/2005/8/layout/radial1"/>
    <dgm:cxn modelId="{3BC13596-B699-4828-BACB-11CB952C3BBA}" type="presOf" srcId="{12A48EA3-FD4A-40E7-A0DC-5D5D4FA4B08A}" destId="{9840C725-733D-4E90-A091-DDB91D1C8AD8}" srcOrd="0" destOrd="0" presId="urn:microsoft.com/office/officeart/2005/8/layout/radial1"/>
    <dgm:cxn modelId="{24757397-81B7-486B-94EE-1D9703C0EB86}" srcId="{78724738-53B0-4CF8-85BD-1E95B2FC070B}" destId="{8BCE5FD7-A4A8-490E-9752-4E9B114E53EC}" srcOrd="2" destOrd="0" parTransId="{B8BE9570-CA87-4C61-BE4E-3FF4CEDDBEE7}" sibTransId="{3DEBCD4D-25F9-481C-BBB1-DA2818C5E737}"/>
    <dgm:cxn modelId="{5C853FAB-BC9F-454A-A685-7898B1B3DD34}" srcId="{78724738-53B0-4CF8-85BD-1E95B2FC070B}" destId="{8CC595A5-EA07-4887-941D-A497EFFE63F0}" srcOrd="3" destOrd="0" parTransId="{252BB914-8AA8-409D-A1C8-A77A660CEB27}" sibTransId="{7953BA3C-E84F-4A3C-A417-5D0B40A6BD58}"/>
    <dgm:cxn modelId="{6D0DB8CF-A4D1-49A9-9706-D0BE05809F82}" srcId="{78724738-53B0-4CF8-85BD-1E95B2FC070B}" destId="{A339CEEF-4BF7-4972-A0C7-BEA11DEBD816}" srcOrd="1" destOrd="0" parTransId="{C400C077-F52D-47B8-ACF9-76A1DAE0307C}" sibTransId="{AEA3A483-AE00-48EC-9DEF-4E5FF4C15091}"/>
    <dgm:cxn modelId="{3BAAF7D1-1C9D-437A-B36B-C599470A9D5E}" type="presOf" srcId="{2B6A55F6-9FFF-4BF5-919D-1BFCE051B2FF}" destId="{EC3C119A-B29E-43BE-8F31-621FFB53D11B}" srcOrd="1" destOrd="0" presId="urn:microsoft.com/office/officeart/2005/8/layout/radial1"/>
    <dgm:cxn modelId="{1C658CE2-9D07-4EC3-B7F6-4FFE1B04E2B0}" type="presOf" srcId="{B8BE9570-CA87-4C61-BE4E-3FF4CEDDBEE7}" destId="{B2E12227-9D52-4779-B084-3F9A922208E9}" srcOrd="1" destOrd="0" presId="urn:microsoft.com/office/officeart/2005/8/layout/radial1"/>
    <dgm:cxn modelId="{1087BCE5-EFED-4086-9C09-49649A1887F6}" type="presOf" srcId="{252BB914-8AA8-409D-A1C8-A77A660CEB27}" destId="{C2A09629-7A2E-4B2C-9742-13EAF482EE8D}" srcOrd="0" destOrd="0" presId="urn:microsoft.com/office/officeart/2005/8/layout/radial1"/>
    <dgm:cxn modelId="{DAEA93EB-6980-4A89-B5C6-E64C5C44593E}" srcId="{78724738-53B0-4CF8-85BD-1E95B2FC070B}" destId="{0503ACE4-3A9A-4FBD-9807-45189D3B4F85}" srcOrd="4" destOrd="0" parTransId="{A24B244A-3A12-40D3-8A70-57628F157CFA}" sibTransId="{141785EF-EF10-4579-A7AD-822CCBFFBA69}"/>
    <dgm:cxn modelId="{FCCF47F1-81F6-49EA-BE0A-A5888DAC31A2}" type="presOf" srcId="{C400C077-F52D-47B8-ACF9-76A1DAE0307C}" destId="{BAEE3B53-0BD1-4855-8000-712BC04F15E7}" srcOrd="0" destOrd="0" presId="urn:microsoft.com/office/officeart/2005/8/layout/radial1"/>
    <dgm:cxn modelId="{F4DA3CF8-0F90-48D0-8494-E97F9418109D}" srcId="{B591353C-1C25-4D6D-AEDC-31167FAEEB6F}" destId="{78724738-53B0-4CF8-85BD-1E95B2FC070B}" srcOrd="0" destOrd="0" parTransId="{C65BE0D2-2D7A-4B50-8512-D1A7E4639FE2}" sibTransId="{8B4A53B1-4CFF-4B22-A932-F75979E3F560}"/>
    <dgm:cxn modelId="{2021E1F8-AFDC-4CDC-AAAC-F647484DF83F}" type="presOf" srcId="{9E16440D-46B9-47E3-817E-8F8395F788DA}" destId="{FC1E1983-4C3E-4E82-85C3-F0F017AD3E91}" srcOrd="0" destOrd="0" presId="urn:microsoft.com/office/officeart/2005/8/layout/radial1"/>
    <dgm:cxn modelId="{DDFEEDF8-DF6B-4FCE-A8E6-401B00C5C61F}" srcId="{78724738-53B0-4CF8-85BD-1E95B2FC070B}" destId="{9E16440D-46B9-47E3-817E-8F8395F788DA}" srcOrd="5" destOrd="0" parTransId="{12A48EA3-FD4A-40E7-A0DC-5D5D4FA4B08A}" sibTransId="{8DC5E574-B008-4B59-BFB2-33DF70AFF435}"/>
    <dgm:cxn modelId="{4F649F58-6774-41FF-A7E3-F1499837EA19}" type="presParOf" srcId="{62FB0395-1C51-45CF-BEE8-44AF4C1FD3FB}" destId="{9A4C8E38-5877-425B-9C52-5EBE9CB24689}" srcOrd="0" destOrd="0" presId="urn:microsoft.com/office/officeart/2005/8/layout/radial1"/>
    <dgm:cxn modelId="{31C51E2E-81AA-4900-AC57-72F5C2E7116E}" type="presParOf" srcId="{62FB0395-1C51-45CF-BEE8-44AF4C1FD3FB}" destId="{EBCEDE2D-DF88-4A49-87E4-63C6234D1770}" srcOrd="1" destOrd="0" presId="urn:microsoft.com/office/officeart/2005/8/layout/radial1"/>
    <dgm:cxn modelId="{2364FBF5-7BEC-4898-9047-7D3B3B3D8544}" type="presParOf" srcId="{EBCEDE2D-DF88-4A49-87E4-63C6234D1770}" destId="{EC3C119A-B29E-43BE-8F31-621FFB53D11B}" srcOrd="0" destOrd="0" presId="urn:microsoft.com/office/officeart/2005/8/layout/radial1"/>
    <dgm:cxn modelId="{06675DBF-8BCA-42E1-B9EA-A8D8B4B5F94B}" type="presParOf" srcId="{62FB0395-1C51-45CF-BEE8-44AF4C1FD3FB}" destId="{977C5DBD-4F1F-418B-86F4-5BE463899105}" srcOrd="2" destOrd="0" presId="urn:microsoft.com/office/officeart/2005/8/layout/radial1"/>
    <dgm:cxn modelId="{16A23704-4349-4BCF-AA54-1003A27F2F15}" type="presParOf" srcId="{62FB0395-1C51-45CF-BEE8-44AF4C1FD3FB}" destId="{BAEE3B53-0BD1-4855-8000-712BC04F15E7}" srcOrd="3" destOrd="0" presId="urn:microsoft.com/office/officeart/2005/8/layout/radial1"/>
    <dgm:cxn modelId="{55D37C15-E1A4-4D00-A257-77E4F9451A5A}" type="presParOf" srcId="{BAEE3B53-0BD1-4855-8000-712BC04F15E7}" destId="{D2978258-307C-4C1E-8D88-4D76A259BD55}" srcOrd="0" destOrd="0" presId="urn:microsoft.com/office/officeart/2005/8/layout/radial1"/>
    <dgm:cxn modelId="{285805DC-6B7E-4FC8-A407-4397C8371CEE}" type="presParOf" srcId="{62FB0395-1C51-45CF-BEE8-44AF4C1FD3FB}" destId="{B8E3AC37-7B35-451F-A86E-E69B1EC01A39}" srcOrd="4" destOrd="0" presId="urn:microsoft.com/office/officeart/2005/8/layout/radial1"/>
    <dgm:cxn modelId="{43595EC5-51C6-4A9A-97E7-C6A3BCD10214}" type="presParOf" srcId="{62FB0395-1C51-45CF-BEE8-44AF4C1FD3FB}" destId="{47385245-DD07-4AEE-BD6E-DF438D5C7009}" srcOrd="5" destOrd="0" presId="urn:microsoft.com/office/officeart/2005/8/layout/radial1"/>
    <dgm:cxn modelId="{09299F93-6F77-45E2-9EF0-F6A66FBD67BA}" type="presParOf" srcId="{47385245-DD07-4AEE-BD6E-DF438D5C7009}" destId="{B2E12227-9D52-4779-B084-3F9A922208E9}" srcOrd="0" destOrd="0" presId="urn:microsoft.com/office/officeart/2005/8/layout/radial1"/>
    <dgm:cxn modelId="{441C9938-F279-4919-BCE9-5B2963BB7DBD}" type="presParOf" srcId="{62FB0395-1C51-45CF-BEE8-44AF4C1FD3FB}" destId="{CD03041E-F435-4168-89D2-E2237E90E5C4}" srcOrd="6" destOrd="0" presId="urn:microsoft.com/office/officeart/2005/8/layout/radial1"/>
    <dgm:cxn modelId="{4692B822-7DCA-478D-A18C-642F30A44821}" type="presParOf" srcId="{62FB0395-1C51-45CF-BEE8-44AF4C1FD3FB}" destId="{C2A09629-7A2E-4B2C-9742-13EAF482EE8D}" srcOrd="7" destOrd="0" presId="urn:microsoft.com/office/officeart/2005/8/layout/radial1"/>
    <dgm:cxn modelId="{7E359C28-A4CD-45B1-8DC0-59A3CE52E596}" type="presParOf" srcId="{C2A09629-7A2E-4B2C-9742-13EAF482EE8D}" destId="{F11F5027-7FA6-44EB-B413-4DFBB375E448}" srcOrd="0" destOrd="0" presId="urn:microsoft.com/office/officeart/2005/8/layout/radial1"/>
    <dgm:cxn modelId="{86B83FB1-58FF-4DB6-9E13-DAC97951DEC6}" type="presParOf" srcId="{62FB0395-1C51-45CF-BEE8-44AF4C1FD3FB}" destId="{9BCFCE4F-E3DA-42BF-8B80-0281EFC39E98}" srcOrd="8" destOrd="0" presId="urn:microsoft.com/office/officeart/2005/8/layout/radial1"/>
    <dgm:cxn modelId="{BF168644-639F-4ED2-B519-E307347288CF}" type="presParOf" srcId="{62FB0395-1C51-45CF-BEE8-44AF4C1FD3FB}" destId="{8330EE79-F9B1-4B20-9D91-B9B43833EEFC}" srcOrd="9" destOrd="0" presId="urn:microsoft.com/office/officeart/2005/8/layout/radial1"/>
    <dgm:cxn modelId="{64FEC857-9576-4F2F-8237-5C544FA6CBFE}" type="presParOf" srcId="{8330EE79-F9B1-4B20-9D91-B9B43833EEFC}" destId="{CBB3D1CF-2B9B-4402-AE17-73CEEF6FA222}" srcOrd="0" destOrd="0" presId="urn:microsoft.com/office/officeart/2005/8/layout/radial1"/>
    <dgm:cxn modelId="{E24D567A-CB81-42CA-95B3-2549DD9E7131}" type="presParOf" srcId="{62FB0395-1C51-45CF-BEE8-44AF4C1FD3FB}" destId="{88486F1C-79A4-4387-B2D4-1D2CE553CA0E}" srcOrd="10" destOrd="0" presId="urn:microsoft.com/office/officeart/2005/8/layout/radial1"/>
    <dgm:cxn modelId="{19A8238A-0C1F-47F4-ADC2-70179DC2C938}" type="presParOf" srcId="{62FB0395-1C51-45CF-BEE8-44AF4C1FD3FB}" destId="{9840C725-733D-4E90-A091-DDB91D1C8AD8}" srcOrd="11" destOrd="0" presId="urn:microsoft.com/office/officeart/2005/8/layout/radial1"/>
    <dgm:cxn modelId="{A5FE027A-3737-4641-B252-057594581A3C}" type="presParOf" srcId="{9840C725-733D-4E90-A091-DDB91D1C8AD8}" destId="{B7F96DA7-9DD6-4B5D-A8F0-D252FDDD9E17}" srcOrd="0" destOrd="0" presId="urn:microsoft.com/office/officeart/2005/8/layout/radial1"/>
    <dgm:cxn modelId="{D222A0DE-8422-476D-8DAF-027722D652E9}" type="presParOf" srcId="{62FB0395-1C51-45CF-BEE8-44AF4C1FD3FB}" destId="{FC1E1983-4C3E-4E82-85C3-F0F017AD3E9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58673-8F20-4E33-8E9B-463B03469717}">
      <dsp:nvSpPr>
        <dsp:cNvPr id="0" name=""/>
        <dsp:cNvSpPr/>
      </dsp:nvSpPr>
      <dsp:spPr>
        <a:xfrm>
          <a:off x="4277" y="885915"/>
          <a:ext cx="2013198" cy="777094"/>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A6327-2AA4-47D4-808E-7D0ED9DB00E5}">
      <dsp:nvSpPr>
        <dsp:cNvPr id="0" name=""/>
        <dsp:cNvSpPr/>
      </dsp:nvSpPr>
      <dsp:spPr>
        <a:xfrm>
          <a:off x="541130" y="1080189"/>
          <a:ext cx="1700033" cy="7770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45-64</a:t>
          </a:r>
        </a:p>
      </dsp:txBody>
      <dsp:txXfrm>
        <a:off x="563890" y="1102949"/>
        <a:ext cx="1654513" cy="731574"/>
      </dsp:txXfrm>
    </dsp:sp>
    <dsp:sp modelId="{76F186E2-F44E-4227-8D8B-109F778563B5}">
      <dsp:nvSpPr>
        <dsp:cNvPr id="0" name=""/>
        <dsp:cNvSpPr/>
      </dsp:nvSpPr>
      <dsp:spPr>
        <a:xfrm>
          <a:off x="2303796" y="885915"/>
          <a:ext cx="2013198" cy="777094"/>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2AC80-6AD3-406E-9071-5552E233517D}">
      <dsp:nvSpPr>
        <dsp:cNvPr id="0" name=""/>
        <dsp:cNvSpPr/>
      </dsp:nvSpPr>
      <dsp:spPr>
        <a:xfrm>
          <a:off x="2840649" y="1080189"/>
          <a:ext cx="1700033" cy="7770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Young Old: 65-74</a:t>
          </a:r>
        </a:p>
      </dsp:txBody>
      <dsp:txXfrm>
        <a:off x="2863409" y="1102949"/>
        <a:ext cx="1654513" cy="731574"/>
      </dsp:txXfrm>
    </dsp:sp>
    <dsp:sp modelId="{B254F328-61E6-4261-A174-FF325BD0E700}">
      <dsp:nvSpPr>
        <dsp:cNvPr id="0" name=""/>
        <dsp:cNvSpPr/>
      </dsp:nvSpPr>
      <dsp:spPr>
        <a:xfrm>
          <a:off x="4603316" y="885915"/>
          <a:ext cx="2013198" cy="777094"/>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D8512-7977-436D-8F9C-133963E1B89E}">
      <dsp:nvSpPr>
        <dsp:cNvPr id="0" name=""/>
        <dsp:cNvSpPr/>
      </dsp:nvSpPr>
      <dsp:spPr>
        <a:xfrm>
          <a:off x="5140169" y="1080189"/>
          <a:ext cx="1700033" cy="7770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Old:  75-90</a:t>
          </a:r>
        </a:p>
      </dsp:txBody>
      <dsp:txXfrm>
        <a:off x="5162929" y="1102949"/>
        <a:ext cx="1654513" cy="731574"/>
      </dsp:txXfrm>
    </dsp:sp>
    <dsp:sp modelId="{8A5AE179-20FF-4A12-A164-C0BD6201DA84}">
      <dsp:nvSpPr>
        <dsp:cNvPr id="0" name=""/>
        <dsp:cNvSpPr/>
      </dsp:nvSpPr>
      <dsp:spPr>
        <a:xfrm>
          <a:off x="6902835" y="885915"/>
          <a:ext cx="2013198" cy="777094"/>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040D1-9063-4257-B43A-7CB970BE5E31}">
      <dsp:nvSpPr>
        <dsp:cNvPr id="0" name=""/>
        <dsp:cNvSpPr/>
      </dsp:nvSpPr>
      <dsp:spPr>
        <a:xfrm>
          <a:off x="7439688" y="1080189"/>
          <a:ext cx="1700033" cy="7770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Oldest-old:        90+</a:t>
          </a:r>
        </a:p>
      </dsp:txBody>
      <dsp:txXfrm>
        <a:off x="7462448" y="1102949"/>
        <a:ext cx="1654513" cy="731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C8E38-5877-425B-9C52-5EBE9CB24689}">
      <dsp:nvSpPr>
        <dsp:cNvPr id="0" name=""/>
        <dsp:cNvSpPr/>
      </dsp:nvSpPr>
      <dsp:spPr>
        <a:xfrm>
          <a:off x="4417686" y="2093091"/>
          <a:ext cx="1591162" cy="1591162"/>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Successful</a:t>
          </a:r>
        </a:p>
        <a:p>
          <a:pPr marL="0" lvl="0" indent="0" algn="ctr" defTabSz="844550">
            <a:lnSpc>
              <a:spcPct val="90000"/>
            </a:lnSpc>
            <a:spcBef>
              <a:spcPct val="0"/>
            </a:spcBef>
            <a:spcAft>
              <a:spcPct val="35000"/>
            </a:spcAft>
            <a:buNone/>
          </a:pPr>
          <a:r>
            <a:rPr lang="en-US" sz="1900" b="1" kern="1200" dirty="0"/>
            <a:t>Aging</a:t>
          </a:r>
        </a:p>
      </dsp:txBody>
      <dsp:txXfrm>
        <a:off x="4650706" y="2326111"/>
        <a:ext cx="1125122" cy="1125122"/>
      </dsp:txXfrm>
    </dsp:sp>
    <dsp:sp modelId="{EBCEDE2D-DF88-4A49-87E4-63C6234D1770}">
      <dsp:nvSpPr>
        <dsp:cNvPr id="0" name=""/>
        <dsp:cNvSpPr/>
      </dsp:nvSpPr>
      <dsp:spPr>
        <a:xfrm rot="16200000">
          <a:off x="4920400" y="1786489"/>
          <a:ext cx="585734" cy="27469"/>
        </a:xfrm>
        <a:custGeom>
          <a:avLst/>
          <a:gdLst/>
          <a:ahLst/>
          <a:cxnLst/>
          <a:rect l="0" t="0" r="0" b="0"/>
          <a:pathLst>
            <a:path>
              <a:moveTo>
                <a:pt x="0" y="13734"/>
              </a:moveTo>
              <a:lnTo>
                <a:pt x="585734" y="1373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8624" y="1785581"/>
        <a:ext cx="29286" cy="29286"/>
      </dsp:txXfrm>
    </dsp:sp>
    <dsp:sp modelId="{977C5DBD-4F1F-418B-86F4-5BE463899105}">
      <dsp:nvSpPr>
        <dsp:cNvPr id="0" name=""/>
        <dsp:cNvSpPr/>
      </dsp:nvSpPr>
      <dsp:spPr>
        <a:xfrm>
          <a:off x="4312988" y="124924"/>
          <a:ext cx="1800558" cy="13824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Physical Health</a:t>
          </a:r>
        </a:p>
      </dsp:txBody>
      <dsp:txXfrm>
        <a:off x="4576674" y="327377"/>
        <a:ext cx="1273186" cy="977527"/>
      </dsp:txXfrm>
    </dsp:sp>
    <dsp:sp modelId="{BAEE3B53-0BD1-4855-8000-712BC04F15E7}">
      <dsp:nvSpPr>
        <dsp:cNvPr id="0" name=""/>
        <dsp:cNvSpPr/>
      </dsp:nvSpPr>
      <dsp:spPr>
        <a:xfrm rot="19800000">
          <a:off x="5872378" y="2365623"/>
          <a:ext cx="446095" cy="27469"/>
        </a:xfrm>
        <a:custGeom>
          <a:avLst/>
          <a:gdLst/>
          <a:ahLst/>
          <a:cxnLst/>
          <a:rect l="0" t="0" r="0" b="0"/>
          <a:pathLst>
            <a:path>
              <a:moveTo>
                <a:pt x="0" y="13734"/>
              </a:moveTo>
              <a:lnTo>
                <a:pt x="446095" y="1373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84274" y="2368205"/>
        <a:ext cx="22304" cy="22304"/>
      </dsp:txXfrm>
    </dsp:sp>
    <dsp:sp modelId="{B8E3AC37-7B35-451F-A86E-E69B1EC01A39}">
      <dsp:nvSpPr>
        <dsp:cNvPr id="0" name=""/>
        <dsp:cNvSpPr/>
      </dsp:nvSpPr>
      <dsp:spPr>
        <a:xfrm>
          <a:off x="6107853" y="1161189"/>
          <a:ext cx="1800558" cy="13824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Health Behaviors</a:t>
          </a:r>
        </a:p>
      </dsp:txBody>
      <dsp:txXfrm>
        <a:off x="6371539" y="1363642"/>
        <a:ext cx="1273186" cy="977527"/>
      </dsp:txXfrm>
    </dsp:sp>
    <dsp:sp modelId="{47385245-DD07-4AEE-BD6E-DF438D5C7009}">
      <dsp:nvSpPr>
        <dsp:cNvPr id="0" name=""/>
        <dsp:cNvSpPr/>
      </dsp:nvSpPr>
      <dsp:spPr>
        <a:xfrm rot="1800000">
          <a:off x="5872378" y="3384252"/>
          <a:ext cx="446095" cy="27469"/>
        </a:xfrm>
        <a:custGeom>
          <a:avLst/>
          <a:gdLst/>
          <a:ahLst/>
          <a:cxnLst/>
          <a:rect l="0" t="0" r="0" b="0"/>
          <a:pathLst>
            <a:path>
              <a:moveTo>
                <a:pt x="0" y="13734"/>
              </a:moveTo>
              <a:lnTo>
                <a:pt x="446095" y="1373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84274" y="3386834"/>
        <a:ext cx="22304" cy="22304"/>
      </dsp:txXfrm>
    </dsp:sp>
    <dsp:sp modelId="{CD03041E-F435-4168-89D2-E2237E90E5C4}">
      <dsp:nvSpPr>
        <dsp:cNvPr id="0" name=""/>
        <dsp:cNvSpPr/>
      </dsp:nvSpPr>
      <dsp:spPr>
        <a:xfrm>
          <a:off x="6107853" y="3233721"/>
          <a:ext cx="1800558" cy="13824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Mental Health</a:t>
          </a:r>
        </a:p>
      </dsp:txBody>
      <dsp:txXfrm>
        <a:off x="6371539" y="3436174"/>
        <a:ext cx="1273186" cy="977527"/>
      </dsp:txXfrm>
    </dsp:sp>
    <dsp:sp modelId="{C2A09629-7A2E-4B2C-9742-13EAF482EE8D}">
      <dsp:nvSpPr>
        <dsp:cNvPr id="0" name=""/>
        <dsp:cNvSpPr/>
      </dsp:nvSpPr>
      <dsp:spPr>
        <a:xfrm rot="5400000">
          <a:off x="4920400" y="3963385"/>
          <a:ext cx="585734" cy="27469"/>
        </a:xfrm>
        <a:custGeom>
          <a:avLst/>
          <a:gdLst/>
          <a:ahLst/>
          <a:cxnLst/>
          <a:rect l="0" t="0" r="0" b="0"/>
          <a:pathLst>
            <a:path>
              <a:moveTo>
                <a:pt x="0" y="13734"/>
              </a:moveTo>
              <a:lnTo>
                <a:pt x="585734" y="1373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8624" y="3962477"/>
        <a:ext cx="29286" cy="29286"/>
      </dsp:txXfrm>
    </dsp:sp>
    <dsp:sp modelId="{9BCFCE4F-E3DA-42BF-8B80-0281EFC39E98}">
      <dsp:nvSpPr>
        <dsp:cNvPr id="0" name=""/>
        <dsp:cNvSpPr/>
      </dsp:nvSpPr>
      <dsp:spPr>
        <a:xfrm>
          <a:off x="4312988" y="4269987"/>
          <a:ext cx="1800558" cy="13824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Life Satisfaction</a:t>
          </a:r>
        </a:p>
      </dsp:txBody>
      <dsp:txXfrm>
        <a:off x="4576674" y="4472440"/>
        <a:ext cx="1273186" cy="977527"/>
      </dsp:txXfrm>
    </dsp:sp>
    <dsp:sp modelId="{8330EE79-F9B1-4B20-9D91-B9B43833EEFC}">
      <dsp:nvSpPr>
        <dsp:cNvPr id="0" name=""/>
        <dsp:cNvSpPr/>
      </dsp:nvSpPr>
      <dsp:spPr>
        <a:xfrm rot="9000000">
          <a:off x="4108061" y="3384252"/>
          <a:ext cx="446095" cy="27469"/>
        </a:xfrm>
        <a:custGeom>
          <a:avLst/>
          <a:gdLst/>
          <a:ahLst/>
          <a:cxnLst/>
          <a:rect l="0" t="0" r="0" b="0"/>
          <a:pathLst>
            <a:path>
              <a:moveTo>
                <a:pt x="0" y="13734"/>
              </a:moveTo>
              <a:lnTo>
                <a:pt x="446095" y="1373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19957" y="3386834"/>
        <a:ext cx="22304" cy="22304"/>
      </dsp:txXfrm>
    </dsp:sp>
    <dsp:sp modelId="{88486F1C-79A4-4387-B2D4-1D2CE553CA0E}">
      <dsp:nvSpPr>
        <dsp:cNvPr id="0" name=""/>
        <dsp:cNvSpPr/>
      </dsp:nvSpPr>
      <dsp:spPr>
        <a:xfrm>
          <a:off x="2518123" y="3233721"/>
          <a:ext cx="1800558" cy="13824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Income &amp;</a:t>
          </a:r>
        </a:p>
        <a:p>
          <a:pPr marL="0" lvl="0" indent="0" algn="ctr" defTabSz="800100">
            <a:lnSpc>
              <a:spcPct val="90000"/>
            </a:lnSpc>
            <a:spcBef>
              <a:spcPct val="0"/>
            </a:spcBef>
            <a:spcAft>
              <a:spcPct val="35000"/>
            </a:spcAft>
            <a:buNone/>
          </a:pPr>
          <a:r>
            <a:rPr lang="en-US" sz="1800" kern="1200" dirty="0"/>
            <a:t>Socio-economic</a:t>
          </a:r>
        </a:p>
        <a:p>
          <a:pPr marL="0" lvl="0" indent="0" algn="ctr" defTabSz="800100">
            <a:lnSpc>
              <a:spcPct val="90000"/>
            </a:lnSpc>
            <a:spcBef>
              <a:spcPct val="0"/>
            </a:spcBef>
            <a:spcAft>
              <a:spcPct val="35000"/>
            </a:spcAft>
            <a:buNone/>
          </a:pPr>
          <a:r>
            <a:rPr lang="en-US" sz="1800" kern="1200" dirty="0"/>
            <a:t>Status</a:t>
          </a:r>
        </a:p>
      </dsp:txBody>
      <dsp:txXfrm>
        <a:off x="2781809" y="3436174"/>
        <a:ext cx="1273186" cy="977527"/>
      </dsp:txXfrm>
    </dsp:sp>
    <dsp:sp modelId="{9840C725-733D-4E90-A091-DDB91D1C8AD8}">
      <dsp:nvSpPr>
        <dsp:cNvPr id="0" name=""/>
        <dsp:cNvSpPr/>
      </dsp:nvSpPr>
      <dsp:spPr>
        <a:xfrm rot="12600000">
          <a:off x="4108061" y="2365623"/>
          <a:ext cx="446095" cy="27469"/>
        </a:xfrm>
        <a:custGeom>
          <a:avLst/>
          <a:gdLst/>
          <a:ahLst/>
          <a:cxnLst/>
          <a:rect l="0" t="0" r="0" b="0"/>
          <a:pathLst>
            <a:path>
              <a:moveTo>
                <a:pt x="0" y="13734"/>
              </a:moveTo>
              <a:lnTo>
                <a:pt x="446095" y="1373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19957" y="2368205"/>
        <a:ext cx="22304" cy="22304"/>
      </dsp:txXfrm>
    </dsp:sp>
    <dsp:sp modelId="{FC1E1983-4C3E-4E82-85C3-F0F017AD3E91}">
      <dsp:nvSpPr>
        <dsp:cNvPr id="0" name=""/>
        <dsp:cNvSpPr/>
      </dsp:nvSpPr>
      <dsp:spPr>
        <a:xfrm>
          <a:off x="2518123" y="1161189"/>
          <a:ext cx="1800558" cy="13824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Social Contact, Support</a:t>
          </a:r>
        </a:p>
      </dsp:txBody>
      <dsp:txXfrm>
        <a:off x="2781809" y="1363642"/>
        <a:ext cx="1273186" cy="977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44C3A-EC95-46E8-A4F7-4A63B94177A2}"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4D9E4-0C29-41C2-985B-6061AFF85D44}" type="slidenum">
              <a:rPr lang="en-US" smtClean="0"/>
              <a:t>‹#›</a:t>
            </a:fld>
            <a:endParaRPr lang="en-US"/>
          </a:p>
        </p:txBody>
      </p:sp>
    </p:spTree>
    <p:extLst>
      <p:ext uri="{BB962C8B-B14F-4D97-AF65-F5344CB8AC3E}">
        <p14:creationId xmlns:p14="http://schemas.microsoft.com/office/powerpoint/2010/main" val="181747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03455-82B2-4E5E-B57C-31CE5481526B}" type="slidenum">
              <a:rPr lang="en-US" smtClean="0"/>
              <a:t>2</a:t>
            </a:fld>
            <a:endParaRPr lang="en-US" dirty="0"/>
          </a:p>
        </p:txBody>
      </p:sp>
    </p:spTree>
    <p:extLst>
      <p:ext uri="{BB962C8B-B14F-4D97-AF65-F5344CB8AC3E}">
        <p14:creationId xmlns:p14="http://schemas.microsoft.com/office/powerpoint/2010/main" val="19598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F9CC47A-0A0F-4A6B-9AD2-91C211089F7A}"/>
              </a:ext>
            </a:extLst>
          </p:cNvPr>
          <p:cNvSpPr>
            <a:spLocks noGrp="1" noRot="1" noChangeAspect="1" noTextEdit="1"/>
          </p:cNvSpPr>
          <p:nvPr>
            <p:ph type="sldImg"/>
          </p:nvPr>
        </p:nvSpPr>
        <p:spPr>
          <a:xfrm>
            <a:off x="1143000" y="609600"/>
            <a:ext cx="2438400" cy="1371600"/>
          </a:xfrm>
          <a:ln/>
        </p:spPr>
      </p:sp>
      <p:sp>
        <p:nvSpPr>
          <p:cNvPr id="20483" name="Notes Placeholder 2">
            <a:extLst>
              <a:ext uri="{FF2B5EF4-FFF2-40B4-BE49-F238E27FC236}">
                <a16:creationId xmlns:a16="http://schemas.microsoft.com/office/drawing/2014/main" id="{12509C2D-6BA3-4833-8CFF-C45FA5CB95E5}"/>
              </a:ext>
            </a:extLst>
          </p:cNvPr>
          <p:cNvSpPr>
            <a:spLocks noGrp="1"/>
          </p:cNvSpPr>
          <p:nvPr>
            <p:ph type="body" idx="1"/>
          </p:nvPr>
        </p:nvSpPr>
        <p:spPr>
          <a:xfrm>
            <a:off x="914400" y="2209800"/>
            <a:ext cx="5029200" cy="624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Aging introduces new “wrinkle” (pardon the expression) into engagement.</a:t>
            </a:r>
          </a:p>
          <a:p>
            <a:r>
              <a:rPr lang="en-US" altLang="en-US" sz="1400">
                <a:latin typeface="Arial" panose="020B0604020202020204" pitchFamily="34" charset="0"/>
              </a:rPr>
              <a:t> </a:t>
            </a:r>
          </a:p>
          <a:p>
            <a:r>
              <a:rPr lang="en-US" altLang="en-US" sz="1400">
                <a:latin typeface="Arial" panose="020B0604020202020204" pitchFamily="34" charset="0"/>
              </a:rPr>
              <a:t>Why?  Part of the reason is that we tend to associate aging with the opposite of engagement. </a:t>
            </a:r>
          </a:p>
          <a:p>
            <a:r>
              <a:rPr lang="en-US" altLang="en-US" sz="1400">
                <a:latin typeface="Arial" panose="020B0604020202020204" pitchFamily="34" charset="0"/>
              </a:rPr>
              <a:t> </a:t>
            </a:r>
          </a:p>
          <a:p>
            <a:r>
              <a:rPr lang="en-US" altLang="en-US" sz="1400">
                <a:latin typeface="Arial" panose="020B0604020202020204" pitchFamily="34" charset="0"/>
              </a:rPr>
              <a:t>→ Aging as synonymous with decline, frailty</a:t>
            </a:r>
          </a:p>
          <a:p>
            <a:r>
              <a:rPr lang="en-US" altLang="en-US" sz="1400">
                <a:latin typeface="Arial" panose="020B0604020202020204" pitchFamily="34" charset="0"/>
              </a:rPr>
              <a:t>→ Old as “dependent,” burden of society </a:t>
            </a:r>
          </a:p>
          <a:p>
            <a:r>
              <a:rPr lang="en-US" altLang="en-US" sz="1400">
                <a:latin typeface="Arial" panose="020B0604020202020204" pitchFamily="34" charset="0"/>
              </a:rPr>
              <a:t>→ Paradigm of disengagement (Cumming &amp; Henry, 1960) </a:t>
            </a:r>
          </a:p>
          <a:p>
            <a:r>
              <a:rPr lang="en-US" altLang="en-US" sz="1400">
                <a:latin typeface="Arial" panose="020B0604020202020204" pitchFamily="34" charset="0"/>
              </a:rPr>
              <a:t>→ Retirement and “rolelessness”  (Rowe and Kahn) </a:t>
            </a:r>
          </a:p>
          <a:p>
            <a:r>
              <a:rPr lang="en-US" altLang="en-US" sz="1400">
                <a:latin typeface="Arial" panose="020B0604020202020204" pitchFamily="34" charset="0"/>
              </a:rPr>
              <a:t> </a:t>
            </a:r>
          </a:p>
          <a:p>
            <a:r>
              <a:rPr lang="en-US" altLang="en-US" sz="1400">
                <a:latin typeface="Arial" panose="020B0604020202020204" pitchFamily="34" charset="0"/>
              </a:rPr>
              <a:t>The unspoken “rules” (if you will) that are woven into the norms and expectations of society have an impact on who shows up at the well, at all.  That is, who shows up at the workplace, at organizations that create volunteers experiences, who is expected to help with caregiving, and who registers for classes and workshops so they can learn something new.</a:t>
            </a:r>
          </a:p>
          <a:p>
            <a:r>
              <a:rPr lang="en-US" altLang="en-US" sz="1400">
                <a:latin typeface="Arial" panose="020B0604020202020204" pitchFamily="34" charset="0"/>
              </a:rPr>
              <a:t> </a:t>
            </a:r>
          </a:p>
          <a:p>
            <a:r>
              <a:rPr lang="en-US" altLang="en-US" sz="1400">
                <a:latin typeface="Arial" panose="020B0604020202020204" pitchFamily="34" charset="0"/>
              </a:rPr>
              <a:t>In our society, we expect older adults to dis-engage, often before they are ‘done’.</a:t>
            </a:r>
          </a:p>
          <a:p>
            <a:r>
              <a:rPr lang="en-US" altLang="en-US" sz="1400">
                <a:latin typeface="Arial" panose="020B0604020202020204" pitchFamily="34" charset="0"/>
              </a:rPr>
              <a:t> </a:t>
            </a:r>
          </a:p>
          <a:p>
            <a:pPr eaLnBrk="1" hangingPunct="1"/>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5334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006BB1-A63C-4094-938F-6C9531C38F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EB1E24-4B68-4F99-B5B1-FB2B40A59FAA}"/>
              </a:ext>
            </a:extLst>
          </p:cNvPr>
          <p:cNvSpPr>
            <a:spLocks noGrp="1" noChangeArrowheads="1"/>
          </p:cNvSpPr>
          <p:nvPr>
            <p:ph type="sldNum" sz="quarter" idx="11"/>
          </p:nvPr>
        </p:nvSpPr>
        <p:spPr>
          <a:ln/>
        </p:spPr>
        <p:txBody>
          <a:bodyPr/>
          <a:lstStyle>
            <a:lvl1pPr>
              <a:defRPr/>
            </a:lvl1pPr>
          </a:lstStyle>
          <a:p>
            <a:fld id="{EC92AB81-4A69-4256-96AC-DCC755108E40}" type="slidenum">
              <a:rPr lang="en-US" altLang="en-US"/>
              <a:pPr/>
              <a:t>‹#›</a:t>
            </a:fld>
            <a:endParaRPr lang="en-US" altLang="en-US"/>
          </a:p>
        </p:txBody>
      </p:sp>
    </p:spTree>
    <p:extLst>
      <p:ext uri="{BB962C8B-B14F-4D97-AF65-F5344CB8AC3E}">
        <p14:creationId xmlns:p14="http://schemas.microsoft.com/office/powerpoint/2010/main" val="402756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6993-5DA4-4E60-9ED6-30C9484C57B6}"/>
              </a:ext>
            </a:extLst>
          </p:cNvPr>
          <p:cNvSpPr>
            <a:spLocks noGrp="1"/>
          </p:cNvSpPr>
          <p:nvPr>
            <p:ph type="ctrTitle"/>
          </p:nvPr>
        </p:nvSpPr>
        <p:spPr/>
        <p:txBody>
          <a:bodyPr/>
          <a:lstStyle/>
          <a:p>
            <a:br>
              <a:rPr lang="en-US" b="1" dirty="0"/>
            </a:br>
            <a:br>
              <a:rPr lang="en-US" b="1" dirty="0"/>
            </a:br>
            <a:br>
              <a:rPr lang="en-US" b="1" dirty="0"/>
            </a:br>
            <a:r>
              <a:rPr lang="en-US" sz="3600" b="1" dirty="0"/>
              <a:t>Older Adults’ Health and Religious Behaviors</a:t>
            </a:r>
            <a:endParaRPr lang="en-US" sz="3600" dirty="0"/>
          </a:p>
        </p:txBody>
      </p:sp>
      <p:sp>
        <p:nvSpPr>
          <p:cNvPr id="3" name="Subtitle 2">
            <a:extLst>
              <a:ext uri="{FF2B5EF4-FFF2-40B4-BE49-F238E27FC236}">
                <a16:creationId xmlns:a16="http://schemas.microsoft.com/office/drawing/2014/main" id="{0E4888BA-A71F-4603-A9F1-7BC954E63F83}"/>
              </a:ext>
            </a:extLst>
          </p:cNvPr>
          <p:cNvSpPr>
            <a:spLocks noGrp="1"/>
          </p:cNvSpPr>
          <p:nvPr>
            <p:ph type="subTitle" idx="1"/>
          </p:nvPr>
        </p:nvSpPr>
        <p:spPr/>
        <p:txBody>
          <a:bodyPr>
            <a:normAutofit fontScale="70000" lnSpcReduction="20000"/>
          </a:bodyPr>
          <a:lstStyle/>
          <a:p>
            <a:r>
              <a:rPr lang="en-US" dirty="0"/>
              <a:t>Hyunsook Kang, Ph.D.</a:t>
            </a:r>
          </a:p>
          <a:p>
            <a:r>
              <a:rPr lang="en-US" dirty="0"/>
              <a:t>School of Human Sciences</a:t>
            </a:r>
          </a:p>
          <a:p>
            <a:r>
              <a:rPr lang="en-US" dirty="0"/>
              <a:t>Gina Fe Causin, Ph.D.</a:t>
            </a:r>
          </a:p>
          <a:p>
            <a:r>
              <a:rPr lang="en-US" dirty="0"/>
              <a:t>School of Human Sciences</a:t>
            </a:r>
          </a:p>
          <a:p>
            <a:endParaRPr lang="en-US" dirty="0"/>
          </a:p>
        </p:txBody>
      </p:sp>
    </p:spTree>
    <p:extLst>
      <p:ext uri="{BB962C8B-B14F-4D97-AF65-F5344CB8AC3E}">
        <p14:creationId xmlns:p14="http://schemas.microsoft.com/office/powerpoint/2010/main" val="115422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8F732-FE8A-4BD0-B049-E63A2B5A7A09}"/>
              </a:ext>
            </a:extLst>
          </p:cNvPr>
          <p:cNvSpPr/>
          <p:nvPr/>
        </p:nvSpPr>
        <p:spPr>
          <a:xfrm>
            <a:off x="1324099" y="588254"/>
            <a:ext cx="9809018" cy="3465500"/>
          </a:xfrm>
          <a:prstGeom prst="rect">
            <a:avLst/>
          </a:prstGeom>
        </p:spPr>
        <p:txBody>
          <a:bodyPr wrap="square">
            <a:spAutoFit/>
          </a:bodyPr>
          <a:lstStyle/>
          <a:p>
            <a:pPr>
              <a:lnSpc>
                <a:spcPct val="200000"/>
              </a:lnSpc>
              <a:spcAft>
                <a:spcPts val="1000"/>
              </a:spcAft>
            </a:pPr>
            <a:r>
              <a:rPr lang="en-US" dirty="0">
                <a:latin typeface="Times New Roman" panose="02020603050405020304" pitchFamily="18" charset="0"/>
                <a:ea typeface="Malgun Gothic" panose="020B0503020000020004" pitchFamily="34" charset="-127"/>
                <a:cs typeface="Times New Roman" panose="02020603050405020304" pitchFamily="18" charset="0"/>
              </a:rPr>
              <a:t>On the third step, interactions of race x frequency of religious service attendance were entered with significant results for all but the Asian x religious service interaction.  </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200000"/>
              </a:lnSpc>
              <a:spcAft>
                <a:spcPts val="1000"/>
              </a:spcAft>
            </a:pPr>
            <a:r>
              <a:rPr lang="en-US" dirty="0">
                <a:latin typeface="Times New Roman" panose="02020603050405020304" pitchFamily="18" charset="0"/>
                <a:ea typeface="Malgun Gothic" panose="020B0503020000020004" pitchFamily="34" charset="-127"/>
                <a:cs typeface="Times New Roman" panose="02020603050405020304" pitchFamily="18" charset="0"/>
              </a:rPr>
              <a:t>	In sum, those with better incomes, higher education, Caucasian, were relatively younger reported higher frequency of religious attendance reported significantly better health. Although minority status was negatively associated with health, when African American and Hispanic older adults attended religious services frequently, their reported health was significantly better. </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80070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28CF08-8B10-4C7E-B9E0-12888EC924F2}"/>
              </a:ext>
            </a:extLst>
          </p:cNvPr>
          <p:cNvSpPr/>
          <p:nvPr/>
        </p:nvSpPr>
        <p:spPr>
          <a:xfrm>
            <a:off x="1163782" y="1353786"/>
            <a:ext cx="9981210" cy="3416320"/>
          </a:xfrm>
          <a:prstGeom prst="rect">
            <a:avLst/>
          </a:prstGeom>
        </p:spPr>
        <p:txBody>
          <a:bodyPr wrap="square">
            <a:spAutoFit/>
          </a:bodyPr>
          <a:lstStyle/>
          <a:p>
            <a:pPr>
              <a:defRPr/>
            </a:pPr>
            <a:r>
              <a:rPr lang="en-US" dirty="0"/>
              <a:t>* The positive relationship between religious behavior and health among older adults continues to find much support in recent research and to generate popular interest as well as more empirical investigation (Benjamins, 2014).  Of a variety of measures of religiousness, religious service attendance is most solidly linked with physical and functional health indices.  </a:t>
            </a:r>
          </a:p>
          <a:p>
            <a:pPr>
              <a:defRPr/>
            </a:pPr>
            <a:endParaRPr lang="en-US" b="1" dirty="0"/>
          </a:p>
          <a:p>
            <a:r>
              <a:rPr lang="en-US" dirty="0"/>
              <a:t>* Among the current cohort of older adults, the meaning and importance of religion tend to be stronger in old age than in earlier phases of life. Belonging to religiously affiliated groups and participating in religious activities offer a loving, supportive community.</a:t>
            </a:r>
          </a:p>
          <a:p>
            <a:endParaRPr lang="en-US" dirty="0"/>
          </a:p>
          <a:p>
            <a:r>
              <a:rPr lang="en-US" dirty="0"/>
              <a:t>* Organized religion appears to be especially vital to the well-being of older Latinos and African Americans, enhancing their sense of meaning, life satisfaction, self-worth, and community involvement</a:t>
            </a:r>
          </a:p>
          <a:p>
            <a:pPr>
              <a:defRPr/>
            </a:pPr>
            <a:endParaRPr lang="en-US" b="1" dirty="0"/>
          </a:p>
        </p:txBody>
      </p:sp>
    </p:spTree>
    <p:extLst>
      <p:ext uri="{BB962C8B-B14F-4D97-AF65-F5344CB8AC3E}">
        <p14:creationId xmlns:p14="http://schemas.microsoft.com/office/powerpoint/2010/main" val="352585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8DD39-25E2-4312-A631-8B31C1967546}"/>
              </a:ext>
            </a:extLst>
          </p:cNvPr>
          <p:cNvSpPr/>
          <p:nvPr/>
        </p:nvSpPr>
        <p:spPr>
          <a:xfrm>
            <a:off x="997527" y="1050966"/>
            <a:ext cx="9969335" cy="4616648"/>
          </a:xfrm>
          <a:prstGeom prst="rect">
            <a:avLst/>
          </a:prstGeom>
        </p:spPr>
        <p:txBody>
          <a:bodyPr wrap="square">
            <a:spAutoFit/>
          </a:bodyPr>
          <a:lstStyle/>
          <a:p>
            <a:pPr algn="ctr"/>
            <a:r>
              <a:rPr lang="en-US" sz="2400" b="1" dirty="0"/>
              <a:t>Result</a:t>
            </a:r>
          </a:p>
          <a:p>
            <a:endParaRPr lang="en-US" dirty="0"/>
          </a:p>
          <a:p>
            <a:r>
              <a:rPr lang="en-US" dirty="0"/>
              <a:t>Religious behaviors in later life have beneficial effects on health precisely because there are so many different pathways to well-being. </a:t>
            </a:r>
          </a:p>
          <a:p>
            <a:endParaRPr lang="en-US" dirty="0"/>
          </a:p>
          <a:p>
            <a:r>
              <a:rPr lang="en-US" dirty="0"/>
              <a:t>They include:</a:t>
            </a:r>
          </a:p>
          <a:p>
            <a:endParaRPr lang="en-US" dirty="0"/>
          </a:p>
          <a:p>
            <a:pPr lvl="2"/>
            <a:r>
              <a:rPr lang="en-US" dirty="0"/>
              <a:t>* Changes in health behaviors that reduce risk factors for poor health</a:t>
            </a:r>
          </a:p>
          <a:p>
            <a:pPr lvl="2"/>
            <a:r>
              <a:rPr lang="en-US" dirty="0"/>
              <a:t>* A sense of belonging and social support derived from religious participation</a:t>
            </a:r>
          </a:p>
          <a:p>
            <a:pPr lvl="2"/>
            <a:r>
              <a:rPr lang="en-US" dirty="0"/>
              <a:t>* A sense of control over unhealthy behaviors and belief systems for coping with adverse circumstances</a:t>
            </a:r>
          </a:p>
          <a:p>
            <a:pPr lvl="2"/>
            <a:r>
              <a:rPr lang="en-US" dirty="0"/>
              <a:t>* Regular opportunities for interaction and informal support from religious institution as well as more formal support from religious leaders</a:t>
            </a:r>
          </a:p>
          <a:p>
            <a:pPr lvl="2"/>
            <a:r>
              <a:rPr lang="en-US" dirty="0"/>
              <a:t>* The use of religiously based coping strategies when confronted with stressful life situations</a:t>
            </a:r>
          </a:p>
          <a:p>
            <a:pPr lvl="2"/>
            <a:r>
              <a:rPr lang="en-US" dirty="0"/>
              <a:t>* Opportunities to care for and serve others in need, especially among women who volunteer within religious settings</a:t>
            </a:r>
          </a:p>
        </p:txBody>
      </p:sp>
    </p:spTree>
    <p:extLst>
      <p:ext uri="{BB962C8B-B14F-4D97-AF65-F5344CB8AC3E}">
        <p14:creationId xmlns:p14="http://schemas.microsoft.com/office/powerpoint/2010/main" val="260960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rogram Files (x86)\Microsoft Office\MEDIA\CAGCAT10\j0302953.jpg">
            <a:extLst>
              <a:ext uri="{FF2B5EF4-FFF2-40B4-BE49-F238E27FC236}">
                <a16:creationId xmlns:a16="http://schemas.microsoft.com/office/drawing/2014/main" id="{5202541A-4E63-4C97-87F8-0FCD2DB5C6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520155"/>
            <a:ext cx="999744" cy="140151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52160B30-883B-4EE9-8589-D692E59F8A3D}"/>
              </a:ext>
            </a:extLst>
          </p:cNvPr>
          <p:cNvSpPr/>
          <p:nvPr/>
        </p:nvSpPr>
        <p:spPr>
          <a:xfrm>
            <a:off x="1752600" y="2971800"/>
            <a:ext cx="3276600" cy="243840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C9A441E-6C98-4BBB-9A5D-627CEA3AEB38}"/>
              </a:ext>
            </a:extLst>
          </p:cNvPr>
          <p:cNvSpPr/>
          <p:nvPr/>
        </p:nvSpPr>
        <p:spPr>
          <a:xfrm>
            <a:off x="1704418" y="2286000"/>
            <a:ext cx="3629582" cy="327660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E2046A1-E918-4982-AD94-C56EEC27A4CE}"/>
              </a:ext>
            </a:extLst>
          </p:cNvPr>
          <p:cNvSpPr/>
          <p:nvPr/>
        </p:nvSpPr>
        <p:spPr>
          <a:xfrm>
            <a:off x="1656607" y="1118370"/>
            <a:ext cx="4649190" cy="4803569"/>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BB68365-3947-4E2B-B3C5-A603BDAAB727}"/>
              </a:ext>
            </a:extLst>
          </p:cNvPr>
          <p:cNvSpPr txBox="1"/>
          <p:nvPr/>
        </p:nvSpPr>
        <p:spPr>
          <a:xfrm>
            <a:off x="3657601" y="3429001"/>
            <a:ext cx="1199407" cy="830997"/>
          </a:xfrm>
          <a:prstGeom prst="rect">
            <a:avLst/>
          </a:prstGeom>
          <a:noFill/>
        </p:spPr>
        <p:txBody>
          <a:bodyPr wrap="square" rtlCol="0">
            <a:spAutoFit/>
          </a:bodyPr>
          <a:lstStyle/>
          <a:p>
            <a:r>
              <a:rPr lang="en-US" sz="2400" b="1" dirty="0"/>
              <a:t>Family</a:t>
            </a:r>
          </a:p>
          <a:p>
            <a:r>
              <a:rPr lang="en-US" sz="2400" b="1" dirty="0"/>
              <a:t>Friends</a:t>
            </a:r>
          </a:p>
        </p:txBody>
      </p:sp>
      <p:sp>
        <p:nvSpPr>
          <p:cNvPr id="7" name="TextBox 6">
            <a:extLst>
              <a:ext uri="{FF2B5EF4-FFF2-40B4-BE49-F238E27FC236}">
                <a16:creationId xmlns:a16="http://schemas.microsoft.com/office/drawing/2014/main" id="{7B589683-3F64-4B4B-8220-623933E3C4D7}"/>
              </a:ext>
            </a:extLst>
          </p:cNvPr>
          <p:cNvSpPr txBox="1"/>
          <p:nvPr/>
        </p:nvSpPr>
        <p:spPr>
          <a:xfrm>
            <a:off x="2667001" y="2286001"/>
            <a:ext cx="1798121" cy="830997"/>
          </a:xfrm>
          <a:prstGeom prst="rect">
            <a:avLst/>
          </a:prstGeom>
          <a:noFill/>
        </p:spPr>
        <p:txBody>
          <a:bodyPr wrap="square" rtlCol="0">
            <a:spAutoFit/>
          </a:bodyPr>
          <a:lstStyle/>
          <a:p>
            <a:r>
              <a:rPr lang="en-US" sz="2400" b="1" dirty="0"/>
              <a:t>Community</a:t>
            </a:r>
          </a:p>
          <a:p>
            <a:r>
              <a:rPr lang="en-US" sz="2400" b="1" dirty="0"/>
              <a:t>Partners</a:t>
            </a:r>
          </a:p>
        </p:txBody>
      </p:sp>
      <p:sp>
        <p:nvSpPr>
          <p:cNvPr id="8" name="TextBox 7">
            <a:extLst>
              <a:ext uri="{FF2B5EF4-FFF2-40B4-BE49-F238E27FC236}">
                <a16:creationId xmlns:a16="http://schemas.microsoft.com/office/drawing/2014/main" id="{6C8AB277-5C7C-42AD-BD80-3A53E6B63275}"/>
              </a:ext>
            </a:extLst>
          </p:cNvPr>
          <p:cNvSpPr txBox="1"/>
          <p:nvPr/>
        </p:nvSpPr>
        <p:spPr>
          <a:xfrm>
            <a:off x="3499385" y="1752601"/>
            <a:ext cx="1117614" cy="461665"/>
          </a:xfrm>
          <a:prstGeom prst="rect">
            <a:avLst/>
          </a:prstGeom>
          <a:noFill/>
        </p:spPr>
        <p:txBody>
          <a:bodyPr wrap="none" rtlCol="0">
            <a:spAutoFit/>
          </a:bodyPr>
          <a:lstStyle/>
          <a:p>
            <a:r>
              <a:rPr lang="en-US" sz="2400" b="1" dirty="0"/>
              <a:t>Society</a:t>
            </a:r>
          </a:p>
        </p:txBody>
      </p:sp>
      <p:sp>
        <p:nvSpPr>
          <p:cNvPr id="9" name="Rectangle 8">
            <a:extLst>
              <a:ext uri="{FF2B5EF4-FFF2-40B4-BE49-F238E27FC236}">
                <a16:creationId xmlns:a16="http://schemas.microsoft.com/office/drawing/2014/main" id="{62E4FCFE-3AD2-4568-8EB8-ED6BF8B85060}"/>
              </a:ext>
            </a:extLst>
          </p:cNvPr>
          <p:cNvSpPr/>
          <p:nvPr/>
        </p:nvSpPr>
        <p:spPr>
          <a:xfrm>
            <a:off x="6774873" y="754083"/>
            <a:ext cx="3893128" cy="400110"/>
          </a:xfrm>
          <a:prstGeom prst="rect">
            <a:avLst/>
          </a:prstGeom>
        </p:spPr>
        <p:txBody>
          <a:bodyPr wrap="square">
            <a:spAutoFit/>
          </a:bodyPr>
          <a:lstStyle/>
          <a:p>
            <a:r>
              <a:rPr lang="en-US" sz="2000" b="1" dirty="0"/>
              <a:t>Aging for Policy Implications</a:t>
            </a:r>
          </a:p>
        </p:txBody>
      </p:sp>
      <p:sp>
        <p:nvSpPr>
          <p:cNvPr id="10" name="Rectangle 9">
            <a:extLst>
              <a:ext uri="{FF2B5EF4-FFF2-40B4-BE49-F238E27FC236}">
                <a16:creationId xmlns:a16="http://schemas.microsoft.com/office/drawing/2014/main" id="{96CF4A63-435C-495D-9D03-F5864939EF99}"/>
              </a:ext>
            </a:extLst>
          </p:cNvPr>
          <p:cNvSpPr/>
          <p:nvPr/>
        </p:nvSpPr>
        <p:spPr>
          <a:xfrm>
            <a:off x="6459778" y="1118371"/>
            <a:ext cx="4691152" cy="2308324"/>
          </a:xfrm>
          <a:prstGeom prst="rect">
            <a:avLst/>
          </a:prstGeom>
        </p:spPr>
        <p:txBody>
          <a:bodyPr wrap="square">
            <a:spAutoFit/>
          </a:bodyPr>
          <a:lstStyle/>
          <a:p>
            <a:pPr marL="342900" indent="-342900">
              <a:buAutoNum type="arabicPeriod"/>
            </a:pPr>
            <a:endParaRPr lang="en-US" sz="1600" kern="100" dirty="0">
              <a:latin typeface="Times New Roman" panose="02020603050405020304" pitchFamily="18" charset="0"/>
              <a:ea typeface="Batang" panose="02030600000101010101" pitchFamily="18" charset="-127"/>
            </a:endParaRPr>
          </a:p>
          <a:p>
            <a:pPr marL="342900" indent="-342900">
              <a:buAutoNum type="arabicPeriod"/>
            </a:pPr>
            <a:r>
              <a:rPr lang="en-US" sz="1600" kern="100" dirty="0">
                <a:latin typeface="Times New Roman" panose="02020603050405020304" pitchFamily="18" charset="0"/>
                <a:ea typeface="Batang" panose="02030600000101010101" pitchFamily="18" charset="-127"/>
              </a:rPr>
              <a:t>Older adults’ frequent </a:t>
            </a:r>
            <a:r>
              <a:rPr lang="en-US" sz="1600" kern="100" dirty="0">
                <a:latin typeface="Times New Roman" panose="02020603050405020304" pitchFamily="18" charset="0"/>
                <a:ea typeface="MingLiU" panose="02020509000000000000" pitchFamily="49" charset="-120"/>
              </a:rPr>
              <a:t>engagement in religious activities ha</a:t>
            </a:r>
            <a:r>
              <a:rPr lang="en-US" sz="1600" kern="100" dirty="0">
                <a:latin typeface="Times New Roman" panose="02020603050405020304" pitchFamily="18" charset="0"/>
                <a:ea typeface="Batang" panose="02030600000101010101" pitchFamily="18" charset="-127"/>
              </a:rPr>
              <a:t>s</a:t>
            </a:r>
            <a:r>
              <a:rPr lang="en-US" sz="1600" kern="100" dirty="0">
                <a:latin typeface="Times New Roman" panose="02020603050405020304" pitchFamily="18" charset="0"/>
                <a:ea typeface="MingLiU" panose="02020509000000000000" pitchFamily="49" charset="-120"/>
              </a:rPr>
              <a:t> buffering effects against the impact of bad health in later life </a:t>
            </a:r>
          </a:p>
          <a:p>
            <a:pPr marL="342900" indent="-342900">
              <a:buAutoNum type="arabicPeriod"/>
            </a:pPr>
            <a:endParaRPr lang="en-US" sz="1600" kern="100" dirty="0">
              <a:latin typeface="Times New Roman" panose="02020603050405020304" pitchFamily="18" charset="0"/>
              <a:ea typeface="MingLiU" panose="02020509000000000000" pitchFamily="49" charset="-120"/>
            </a:endParaRPr>
          </a:p>
          <a:p>
            <a:pPr marL="342900" indent="-342900">
              <a:buAutoNum type="arabicPeriod"/>
            </a:pPr>
            <a:r>
              <a:rPr lang="en-US" sz="1600" dirty="0">
                <a:latin typeface="Times New Roman" panose="02020603050405020304" pitchFamily="18" charset="0"/>
                <a:cs typeface="Times New Roman" panose="02020603050405020304" pitchFamily="18" charset="0"/>
              </a:rPr>
              <a:t>Older adults’ frequency of </a:t>
            </a:r>
            <a:r>
              <a:rPr lang="en-US" sz="1600">
                <a:latin typeface="Times New Roman" panose="02020603050405020304" pitchFamily="18" charset="0"/>
                <a:cs typeface="Times New Roman" panose="02020603050405020304" pitchFamily="18" charset="0"/>
              </a:rPr>
              <a:t>religious commitment </a:t>
            </a:r>
            <a:r>
              <a:rPr lang="en-US" sz="1600" dirty="0">
                <a:latin typeface="Times New Roman" panose="02020603050405020304" pitchFamily="18" charset="0"/>
                <a:cs typeface="Times New Roman" panose="02020603050405020304" pitchFamily="18" charset="0"/>
              </a:rPr>
              <a:t>were significantly associated with better physical health</a:t>
            </a:r>
          </a:p>
          <a:p>
            <a:pPr marL="342900" indent="-342900">
              <a:buAutoNum type="arabicPeriod"/>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38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within the Aging Population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3498218"/>
              </p:ext>
            </p:extLst>
          </p:nvPr>
        </p:nvGraphicFramePr>
        <p:xfrm>
          <a:off x="1524000" y="1066800"/>
          <a:ext cx="9144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52600" y="4614208"/>
            <a:ext cx="4280980" cy="1569660"/>
          </a:xfrm>
          <a:prstGeom prst="rect">
            <a:avLst/>
          </a:prstGeom>
          <a:noFill/>
        </p:spPr>
        <p:txBody>
          <a:bodyPr wrap="none" rtlCol="0">
            <a:spAutoFit/>
          </a:bodyPr>
          <a:lstStyle/>
          <a:p>
            <a:r>
              <a:rPr lang="en-US" sz="2400" dirty="0">
                <a:solidFill>
                  <a:schemeClr val="tx2"/>
                </a:solidFill>
              </a:rPr>
              <a:t>Age span: 60-100+</a:t>
            </a:r>
          </a:p>
          <a:p>
            <a:r>
              <a:rPr lang="en-US" sz="2400" dirty="0">
                <a:solidFill>
                  <a:schemeClr val="tx2"/>
                </a:solidFill>
              </a:rPr>
              <a:t>Cohort/generation </a:t>
            </a:r>
          </a:p>
          <a:p>
            <a:r>
              <a:rPr lang="en-US" sz="2400" dirty="0">
                <a:solidFill>
                  <a:schemeClr val="tx2"/>
                </a:solidFill>
              </a:rPr>
              <a:t>    (e.g., Baby Boomers 1946-1964)</a:t>
            </a:r>
          </a:p>
          <a:p>
            <a:r>
              <a:rPr lang="en-US" sz="2400" dirty="0">
                <a:solidFill>
                  <a:schemeClr val="tx2"/>
                </a:solidFill>
              </a:rPr>
              <a:t>Sexual orientation</a:t>
            </a:r>
          </a:p>
        </p:txBody>
      </p:sp>
      <p:sp>
        <p:nvSpPr>
          <p:cNvPr id="6" name="TextBox 5"/>
          <p:cNvSpPr txBox="1"/>
          <p:nvPr/>
        </p:nvSpPr>
        <p:spPr>
          <a:xfrm>
            <a:off x="7010400" y="4614208"/>
            <a:ext cx="3159904" cy="2308324"/>
          </a:xfrm>
          <a:prstGeom prst="rect">
            <a:avLst/>
          </a:prstGeom>
          <a:noFill/>
        </p:spPr>
        <p:txBody>
          <a:bodyPr wrap="none" rtlCol="0">
            <a:spAutoFit/>
          </a:bodyPr>
          <a:lstStyle/>
          <a:p>
            <a:r>
              <a:rPr lang="en-US" sz="2400" dirty="0">
                <a:solidFill>
                  <a:schemeClr val="tx2"/>
                </a:solidFill>
              </a:rPr>
              <a:t>Resources</a:t>
            </a:r>
          </a:p>
          <a:p>
            <a:r>
              <a:rPr lang="en-US" sz="2400" dirty="0">
                <a:solidFill>
                  <a:schemeClr val="tx2"/>
                </a:solidFill>
              </a:rPr>
              <a:t>Functional ability</a:t>
            </a:r>
          </a:p>
          <a:p>
            <a:r>
              <a:rPr lang="en-US" sz="2400" dirty="0">
                <a:solidFill>
                  <a:schemeClr val="tx2"/>
                </a:solidFill>
              </a:rPr>
              <a:t>Technology, social media</a:t>
            </a:r>
          </a:p>
          <a:p>
            <a:r>
              <a:rPr lang="en-US" sz="2400" dirty="0">
                <a:solidFill>
                  <a:schemeClr val="tx2"/>
                </a:solidFill>
              </a:rPr>
              <a:t>Motivation/preferences</a:t>
            </a:r>
          </a:p>
          <a:p>
            <a:endParaRPr lang="en-US" sz="2400" dirty="0">
              <a:solidFill>
                <a:schemeClr val="tx2"/>
              </a:solidFill>
            </a:endParaRPr>
          </a:p>
          <a:p>
            <a:endParaRPr lang="en-US" sz="2400" dirty="0">
              <a:solidFill>
                <a:srgbClr val="FFC000"/>
              </a:solidFill>
            </a:endParaRPr>
          </a:p>
        </p:txBody>
      </p:sp>
      <p:sp>
        <p:nvSpPr>
          <p:cNvPr id="3" name="Rectangle 2"/>
          <p:cNvSpPr/>
          <p:nvPr/>
        </p:nvSpPr>
        <p:spPr>
          <a:xfrm>
            <a:off x="2262861" y="3335194"/>
            <a:ext cx="8153400" cy="1089529"/>
          </a:xfrm>
          <a:prstGeom prst="rect">
            <a:avLst/>
          </a:prstGeom>
        </p:spPr>
        <p:txBody>
          <a:bodyPr wrap="square">
            <a:spAutoFit/>
          </a:bodyPr>
          <a:lstStyle/>
          <a:p>
            <a:pPr>
              <a:lnSpc>
                <a:spcPct val="90000"/>
              </a:lnSpc>
              <a:defRPr/>
            </a:pPr>
            <a:r>
              <a:rPr lang="en-US" sz="2400" dirty="0"/>
              <a:t>The group of persons labeled “older adults” is very diverse</a:t>
            </a:r>
          </a:p>
          <a:p>
            <a:pPr lvl="1">
              <a:lnSpc>
                <a:spcPct val="90000"/>
              </a:lnSpc>
              <a:defRPr/>
            </a:pPr>
            <a:r>
              <a:rPr lang="en-US" sz="2400" dirty="0"/>
              <a:t>--Increasing number of men, individuals with   </a:t>
            </a:r>
          </a:p>
          <a:p>
            <a:pPr lvl="1">
              <a:lnSpc>
                <a:spcPct val="90000"/>
              </a:lnSpc>
              <a:defRPr/>
            </a:pPr>
            <a:r>
              <a:rPr lang="en-US" sz="2400" dirty="0"/>
              <a:t>  disabilities, and language and cultural diversity</a:t>
            </a:r>
          </a:p>
        </p:txBody>
      </p:sp>
    </p:spTree>
    <p:extLst>
      <p:ext uri="{BB962C8B-B14F-4D97-AF65-F5344CB8AC3E}">
        <p14:creationId xmlns:p14="http://schemas.microsoft.com/office/powerpoint/2010/main" val="1641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5">
            <a:extLst>
              <a:ext uri="{FF2B5EF4-FFF2-40B4-BE49-F238E27FC236}">
                <a16:creationId xmlns:a16="http://schemas.microsoft.com/office/drawing/2014/main" id="{A620A32B-3E7C-46D4-8785-710439F4EF59}"/>
              </a:ext>
            </a:extLst>
          </p:cNvPr>
          <p:cNvGraphicFramePr>
            <a:graphicFrameLocks noGrp="1" noChangeAspect="1"/>
          </p:cNvGraphicFramePr>
          <p:nvPr/>
        </p:nvGraphicFramePr>
        <p:xfrm>
          <a:off x="4648200" y="6335714"/>
          <a:ext cx="2895600" cy="280987"/>
        </p:xfrm>
        <a:graphic>
          <a:graphicData uri="http://schemas.openxmlformats.org/presentationml/2006/ole">
            <mc:AlternateContent xmlns:mc="http://schemas.openxmlformats.org/markup-compatibility/2006">
              <mc:Choice xmlns:v="urn:schemas-microsoft-com:vml" Requires="v">
                <p:oleObj spid="_x0000_s9251" name="Document" r:id="rId4" imgW="2185416" imgH="213360" progId="Word.Document.8">
                  <p:embed/>
                </p:oleObj>
              </mc:Choice>
              <mc:Fallback>
                <p:oleObj name="Document" r:id="rId4" imgW="2185416" imgH="213360" progId="Word.Document.8">
                  <p:embed/>
                  <p:pic>
                    <p:nvPicPr>
                      <p:cNvPr id="19458" name="Object 5">
                        <a:extLst>
                          <a:ext uri="{FF2B5EF4-FFF2-40B4-BE49-F238E27FC236}">
                            <a16:creationId xmlns:a16="http://schemas.microsoft.com/office/drawing/2014/main" id="{A620A32B-3E7C-46D4-8785-710439F4EF59}"/>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335714"/>
                        <a:ext cx="289560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59" name="Rectangle 2">
            <a:extLst>
              <a:ext uri="{FF2B5EF4-FFF2-40B4-BE49-F238E27FC236}">
                <a16:creationId xmlns:a16="http://schemas.microsoft.com/office/drawing/2014/main" id="{A9773746-FB10-46DD-A40D-5DC4BBB3E01C}"/>
              </a:ext>
            </a:extLst>
          </p:cNvPr>
          <p:cNvSpPr>
            <a:spLocks noGrp="1" noChangeArrowheads="1"/>
          </p:cNvSpPr>
          <p:nvPr>
            <p:ph type="title"/>
          </p:nvPr>
        </p:nvSpPr>
        <p:spPr>
          <a:xfrm>
            <a:off x="2209800" y="685800"/>
            <a:ext cx="7772400" cy="838200"/>
          </a:xfrm>
        </p:spPr>
        <p:txBody>
          <a:bodyPr/>
          <a:lstStyle/>
          <a:p>
            <a:pPr eaLnBrk="1" hangingPunct="1"/>
            <a:r>
              <a:rPr lang="en-US" altLang="en-US"/>
              <a:t>A 21</a:t>
            </a:r>
            <a:r>
              <a:rPr lang="en-US" altLang="en-US" baseline="30000"/>
              <a:t>st</a:t>
            </a:r>
            <a:r>
              <a:rPr lang="en-US" altLang="en-US"/>
              <a:t> Century Focus on Aging</a:t>
            </a:r>
          </a:p>
        </p:txBody>
      </p:sp>
      <p:sp>
        <p:nvSpPr>
          <p:cNvPr id="19460" name="Rectangle 3">
            <a:extLst>
              <a:ext uri="{FF2B5EF4-FFF2-40B4-BE49-F238E27FC236}">
                <a16:creationId xmlns:a16="http://schemas.microsoft.com/office/drawing/2014/main" id="{EEB6C3F3-F80F-437D-B18F-B18748D5E7E0}"/>
              </a:ext>
            </a:extLst>
          </p:cNvPr>
          <p:cNvSpPr>
            <a:spLocks noGrp="1" noChangeArrowheads="1"/>
          </p:cNvSpPr>
          <p:nvPr>
            <p:ph type="body" sz="half" idx="1"/>
          </p:nvPr>
        </p:nvSpPr>
        <p:spPr>
          <a:xfrm>
            <a:off x="914399" y="1981200"/>
            <a:ext cx="5361709" cy="4114800"/>
          </a:xfrm>
        </p:spPr>
        <p:txBody>
          <a:bodyPr>
            <a:normAutofit fontScale="92500" lnSpcReduction="20000"/>
          </a:bodyPr>
          <a:lstStyle/>
          <a:p>
            <a:pPr marL="0" indent="0">
              <a:buFontTx/>
              <a:buChar char="•"/>
            </a:pPr>
            <a:r>
              <a:rPr lang="en-US" altLang="en-US" sz="2000" dirty="0">
                <a:latin typeface="Georgia" panose="02040502050405020303" pitchFamily="18" charset="0"/>
              </a:rPr>
              <a:t>  The U.S. is aging--people are living longer than ever before.</a:t>
            </a:r>
          </a:p>
          <a:p>
            <a:pPr marL="0" indent="0">
              <a:buFontTx/>
              <a:buChar char="•"/>
            </a:pPr>
            <a:r>
              <a:rPr lang="en-US" altLang="en-US" sz="2000" dirty="0">
                <a:latin typeface="Georgia" panose="02040502050405020303" pitchFamily="18" charset="0"/>
              </a:rPr>
              <a:t>  Older adults are healthier than ever before.</a:t>
            </a:r>
          </a:p>
          <a:p>
            <a:pPr marL="0" indent="0">
              <a:buNone/>
            </a:pPr>
            <a:r>
              <a:rPr lang="en-US" sz="2000" dirty="0"/>
              <a:t>Health status is the presence or absence of disease and the degree of disability in level of functioning.</a:t>
            </a:r>
            <a:endParaRPr lang="en-US" altLang="en-US" sz="2000" dirty="0">
              <a:latin typeface="Georgia" panose="02040502050405020303" pitchFamily="18" charset="0"/>
            </a:endParaRPr>
          </a:p>
          <a:p>
            <a:r>
              <a:rPr lang="en-US" sz="2000" b="1" dirty="0"/>
              <a:t> </a:t>
            </a:r>
            <a:r>
              <a:rPr lang="en-US" sz="2000" dirty="0"/>
              <a:t>:Good health is a state of physical, mental, and social well-being.</a:t>
            </a:r>
          </a:p>
          <a:p>
            <a:pPr marL="0" indent="0">
              <a:buNone/>
            </a:pPr>
            <a:r>
              <a:rPr lang="en-US" sz="2000" dirty="0"/>
              <a:t>        :Being old does not necessarily mean being in “bad health.” </a:t>
            </a:r>
          </a:p>
          <a:p>
            <a:pPr marL="0" indent="0">
              <a:buNone/>
            </a:pPr>
            <a:r>
              <a:rPr lang="en-US" sz="2000" dirty="0"/>
              <a:t>        :Approximately 40% of persons age 65 and older in community settings assess their health as excellent or very good, compared to about 65% of younger adults (U.S. Gallup, 2019).</a:t>
            </a:r>
            <a:r>
              <a:rPr lang="en-US" sz="2000" b="1" dirty="0"/>
              <a:t> </a:t>
            </a:r>
            <a:endParaRPr lang="en-US" sz="2000" dirty="0"/>
          </a:p>
          <a:p>
            <a:endParaRPr lang="en-US" sz="2000" dirty="0"/>
          </a:p>
          <a:p>
            <a:pPr marL="0" indent="0">
              <a:buFontTx/>
              <a:buChar char="•"/>
            </a:pPr>
            <a:endParaRPr lang="en-US" altLang="en-US" sz="2000" dirty="0"/>
          </a:p>
          <a:p>
            <a:pPr marL="0" indent="0">
              <a:buNone/>
            </a:pPr>
            <a:endParaRPr lang="en-US" altLang="en-US" sz="2000" dirty="0"/>
          </a:p>
        </p:txBody>
      </p:sp>
      <p:pic>
        <p:nvPicPr>
          <p:cNvPr id="19461" name="Picture 4">
            <a:extLst>
              <a:ext uri="{FF2B5EF4-FFF2-40B4-BE49-F238E27FC236}">
                <a16:creationId xmlns:a16="http://schemas.microsoft.com/office/drawing/2014/main" id="{5C70EC09-F92F-4A07-8ECF-9D16FF578842}"/>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513616" y="1981200"/>
            <a:ext cx="4763984" cy="4114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EF7E0-24AE-47C4-9D74-386D0B1000A1}"/>
              </a:ext>
            </a:extLst>
          </p:cNvPr>
          <p:cNvSpPr/>
          <p:nvPr/>
        </p:nvSpPr>
        <p:spPr>
          <a:xfrm>
            <a:off x="1223159" y="1175657"/>
            <a:ext cx="9702140" cy="5078313"/>
          </a:xfrm>
          <a:prstGeom prst="rect">
            <a:avLst/>
          </a:prstGeom>
        </p:spPr>
        <p:txBody>
          <a:bodyPr wrap="square">
            <a:spAutoFit/>
          </a:bodyPr>
          <a:lstStyle/>
          <a:p>
            <a:endParaRPr lang="en-US" b="1" dirty="0"/>
          </a:p>
          <a:p>
            <a:pPr>
              <a:defRPr/>
            </a:pPr>
            <a:endParaRPr lang="en-US" dirty="0"/>
          </a:p>
          <a:p>
            <a:pPr>
              <a:defRPr/>
            </a:pPr>
            <a:r>
              <a:rPr lang="en-US" dirty="0"/>
              <a:t>According to a U.S. Gallup Poll (2019), almost 60% of adult Americans reported that religious service attendance was very important to their lives. Adults over the age of 65 have the highest rates of attendance at religious activities compared to younger age cohorts (U.S. Gallup, 2019). </a:t>
            </a:r>
          </a:p>
          <a:p>
            <a:pPr>
              <a:defRPr/>
            </a:pPr>
            <a:endParaRPr lang="en-US" dirty="0"/>
          </a:p>
          <a:p>
            <a:pPr>
              <a:defRPr/>
            </a:pPr>
            <a:endParaRPr lang="en-US" dirty="0"/>
          </a:p>
          <a:p>
            <a:pPr>
              <a:defRPr/>
            </a:pPr>
            <a:r>
              <a:rPr lang="en-US" dirty="0"/>
              <a:t>This rate increased to 80% for adults aged 65 to 74 years of age (Carroll, 2014). Not only is religious activity valued highly by older adults, it is positively linked to many health outcomes.</a:t>
            </a:r>
          </a:p>
          <a:p>
            <a:pPr>
              <a:defRPr/>
            </a:pPr>
            <a:endParaRPr lang="en-US" dirty="0"/>
          </a:p>
          <a:p>
            <a:pPr>
              <a:defRPr/>
            </a:pPr>
            <a:r>
              <a:rPr lang="en-US" dirty="0"/>
              <a:t>Of the various options for interactions with others, a religious institution is the most common choice for older people and offers both tangible and emotional/physical support for them.</a:t>
            </a:r>
          </a:p>
          <a:p>
            <a:pPr>
              <a:defRPr/>
            </a:pPr>
            <a:endParaRPr lang="en-US" dirty="0"/>
          </a:p>
          <a:p>
            <a:pPr>
              <a:defRPr/>
            </a:pPr>
            <a:endParaRPr lang="en-US" b="1" dirty="0"/>
          </a:p>
          <a:p>
            <a:pPr>
              <a:defRPr/>
            </a:pPr>
            <a:r>
              <a:rPr lang="en-US" b="1" dirty="0"/>
              <a:t>	</a:t>
            </a:r>
          </a:p>
          <a:p>
            <a:endParaRPr lang="en-US" dirty="0"/>
          </a:p>
          <a:p>
            <a:endParaRPr lang="en-US" dirty="0"/>
          </a:p>
          <a:p>
            <a:endParaRPr lang="en-US" b="1" dirty="0"/>
          </a:p>
        </p:txBody>
      </p:sp>
    </p:spTree>
    <p:extLst>
      <p:ext uri="{BB962C8B-B14F-4D97-AF65-F5344CB8AC3E}">
        <p14:creationId xmlns:p14="http://schemas.microsoft.com/office/powerpoint/2010/main" val="257173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146E014-380F-4940-AA56-8BA4CC6E9D12}"/>
              </a:ext>
            </a:extLst>
          </p:cNvPr>
          <p:cNvGraphicFramePr/>
          <p:nvPr>
            <p:extLst>
              <p:ext uri="{D42A27DB-BD31-4B8C-83A1-F6EECF244321}">
                <p14:modId xmlns:p14="http://schemas.microsoft.com/office/powerpoint/2010/main" val="1503895586"/>
              </p:ext>
            </p:extLst>
          </p:nvPr>
        </p:nvGraphicFramePr>
        <p:xfrm>
          <a:off x="730332" y="623455"/>
          <a:ext cx="10426536" cy="577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05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7745FD-DCDB-4DFD-839F-1759537F21BD}"/>
              </a:ext>
            </a:extLst>
          </p:cNvPr>
          <p:cNvSpPr/>
          <p:nvPr/>
        </p:nvSpPr>
        <p:spPr>
          <a:xfrm>
            <a:off x="1009403" y="460014"/>
            <a:ext cx="10367158" cy="5588966"/>
          </a:xfrm>
          <a:prstGeom prst="rect">
            <a:avLst/>
          </a:prstGeom>
        </p:spPr>
        <p:txBody>
          <a:bodyPr wrap="square">
            <a:spAutoFit/>
          </a:bodyPr>
          <a:lstStyle/>
          <a:p>
            <a:pPr>
              <a:lnSpc>
                <a:spcPct val="200000"/>
              </a:lnSpc>
              <a:spcAft>
                <a:spcPts val="1000"/>
              </a:spcAft>
            </a:pPr>
            <a:endParaRPr lang="en-US" u="sng"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200000"/>
              </a:lnSpc>
              <a:spcAft>
                <a:spcPts val="1000"/>
              </a:spcAft>
            </a:pPr>
            <a:r>
              <a:rPr lang="en-US" u="sng" dirty="0">
                <a:latin typeface="Times New Roman" panose="02020603050405020304" pitchFamily="18" charset="0"/>
                <a:ea typeface="Malgun Gothic" panose="020B0503020000020004" pitchFamily="34" charset="-127"/>
                <a:cs typeface="Times New Roman" panose="02020603050405020304" pitchFamily="18" charset="0"/>
              </a:rPr>
              <a:t>Research Question</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200000"/>
              </a:lnSpc>
              <a:spcAft>
                <a:spcPts val="1000"/>
              </a:spcAft>
            </a:pPr>
            <a:r>
              <a:rPr lang="en-US" dirty="0">
                <a:latin typeface="Times New Roman" panose="02020603050405020304" pitchFamily="18" charset="0"/>
                <a:ea typeface="Malgun Gothic" panose="020B0503020000020004" pitchFamily="34" charset="-127"/>
                <a:cs typeface="Times New Roman" panose="02020603050405020304" pitchFamily="18" charset="0"/>
              </a:rPr>
              <a:t>	After controlling for demographic variables, will religious activities/attendance have a positive influence on self-rated physical health?</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200000"/>
              </a:lnSpc>
              <a:spcAft>
                <a:spcPts val="1000"/>
              </a:spcAft>
            </a:pPr>
            <a:r>
              <a:rPr lang="en-US" u="sng" dirty="0">
                <a:latin typeface="Times New Roman" panose="02020603050405020304" pitchFamily="18" charset="0"/>
                <a:ea typeface="Malgun Gothic" panose="020B0503020000020004" pitchFamily="34" charset="-127"/>
                <a:cs typeface="Times New Roman" panose="02020603050405020304" pitchFamily="18" charset="0"/>
              </a:rPr>
              <a:t>Method</a:t>
            </a:r>
            <a:r>
              <a:rPr lang="en-US" dirty="0">
                <a:latin typeface="Times New Roman" panose="02020603050405020304" pitchFamily="18" charset="0"/>
                <a:ea typeface="Malgun Gothic" panose="020B0503020000020004" pitchFamily="34" charset="-127"/>
                <a:cs typeface="Times New Roman" panose="02020603050405020304" pitchFamily="18" charset="0"/>
              </a:rPr>
              <a:t> </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200000"/>
              </a:lnSpc>
              <a:spcAft>
                <a:spcPts val="1000"/>
              </a:spcAft>
            </a:pPr>
            <a:r>
              <a:rPr lang="en-US" dirty="0">
                <a:latin typeface="Times New Roman" panose="02020603050405020304" pitchFamily="18" charset="0"/>
                <a:ea typeface="Malgun Gothic" panose="020B0503020000020004" pitchFamily="34" charset="-127"/>
                <a:cs typeface="Times New Roman" panose="02020603050405020304" pitchFamily="18" charset="0"/>
              </a:rPr>
              <a:t>	The study is a secondary analysis utilizing data collected in 2016 from the Social Capital Community Survey (Saguaro, et al., 2016).  The data set is a national survey of community dwelling older adults aged 55-100 (2016, N=2011).  </a:t>
            </a:r>
          </a:p>
          <a:p>
            <a:pPr>
              <a:lnSpc>
                <a:spcPct val="200000"/>
              </a:lnSpc>
              <a:spcAft>
                <a:spcPts val="1000"/>
              </a:spcAft>
            </a:pP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69624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CF60B-E65F-4ACA-96E8-A37C9773727B}"/>
              </a:ext>
            </a:extLst>
          </p:cNvPr>
          <p:cNvSpPr/>
          <p:nvPr/>
        </p:nvSpPr>
        <p:spPr>
          <a:xfrm>
            <a:off x="760021" y="617516"/>
            <a:ext cx="10675917" cy="5460726"/>
          </a:xfrm>
          <a:prstGeom prst="rect">
            <a:avLst/>
          </a:prstGeom>
        </p:spPr>
        <p:txBody>
          <a:bodyPr wrap="square">
            <a:spAutoFit/>
          </a:bodyPr>
          <a:lstStyle/>
          <a:p>
            <a:pPr>
              <a:lnSpc>
                <a:spcPct val="200000"/>
              </a:lnSpc>
              <a:spcAft>
                <a:spcPts val="1000"/>
              </a:spcAft>
            </a:pPr>
            <a:r>
              <a:rPr lang="en-US" u="sng" dirty="0">
                <a:latin typeface="Times New Roman" panose="02020603050405020304" pitchFamily="18" charset="0"/>
                <a:ea typeface="Malgun Gothic" panose="020B0503020000020004" pitchFamily="34" charset="-127"/>
                <a:cs typeface="Times New Roman" panose="02020603050405020304" pitchFamily="18" charset="0"/>
              </a:rPr>
              <a:t>Measure</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200000"/>
              </a:lnSpc>
              <a:spcAft>
                <a:spcPts val="1000"/>
              </a:spcAft>
            </a:pPr>
            <a:r>
              <a:rPr lang="en-US" dirty="0">
                <a:latin typeface="Times New Roman" panose="02020603050405020304" pitchFamily="18" charset="0"/>
                <a:ea typeface="Malgun Gothic" panose="020B0503020000020004" pitchFamily="34" charset="-127"/>
                <a:cs typeface="Times New Roman" panose="02020603050405020304" pitchFamily="18" charset="0"/>
              </a:rPr>
              <a:t>	</a:t>
            </a:r>
            <a:r>
              <a:rPr lang="en-US" b="1" u="sng" dirty="0"/>
              <a:t>Health</a:t>
            </a:r>
            <a:r>
              <a:rPr lang="en-US" dirty="0"/>
              <a:t> was assessed with a single question: “How would you describe your overall state of health these days?”  Would you say it is excellent, very good, good, fair, or poor?”  (1=“Fair”,  2=“Good”, 3=“Very Good”, 4= “Excellent”).</a:t>
            </a:r>
            <a:r>
              <a:rPr lang="en-US" u="sng" dirty="0"/>
              <a:t> </a:t>
            </a:r>
          </a:p>
          <a:p>
            <a:pPr>
              <a:lnSpc>
                <a:spcPct val="200000"/>
              </a:lnSpc>
              <a:spcAft>
                <a:spcPts val="1000"/>
              </a:spcAft>
            </a:pPr>
            <a:r>
              <a:rPr lang="en-US" b="1" u="sng" dirty="0"/>
              <a:t>Frequency of religious service attendance </a:t>
            </a:r>
            <a:r>
              <a:rPr lang="en-US" dirty="0"/>
              <a:t>was measured by the following question: “How often do you attend religious services? Responses included 1= “Less often than that”, 2=“A few times per year”, 3=“Once or twice a month”, 4= “Almost every week”, 5=“Every week or more often”. </a:t>
            </a:r>
          </a:p>
          <a:p>
            <a:pPr>
              <a:lnSpc>
                <a:spcPct val="200000"/>
              </a:lnSpc>
              <a:spcAft>
                <a:spcPts val="1000"/>
              </a:spcAft>
            </a:pPr>
            <a:endParaRPr lang="en-US" dirty="0"/>
          </a:p>
          <a:p>
            <a:pPr>
              <a:lnSpc>
                <a:spcPct val="200000"/>
              </a:lnSpc>
              <a:spcAft>
                <a:spcPts val="1000"/>
              </a:spcAft>
            </a:pP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28814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D5B72E-D20D-42BC-8D09-D909C0152A4C}"/>
              </a:ext>
            </a:extLst>
          </p:cNvPr>
          <p:cNvGraphicFramePr>
            <a:graphicFrameLocks noGrp="1"/>
          </p:cNvGraphicFramePr>
          <p:nvPr>
            <p:extLst>
              <p:ext uri="{D42A27DB-BD31-4B8C-83A1-F6EECF244321}">
                <p14:modId xmlns:p14="http://schemas.microsoft.com/office/powerpoint/2010/main" val="613381462"/>
              </p:ext>
            </p:extLst>
          </p:nvPr>
        </p:nvGraphicFramePr>
        <p:xfrm>
          <a:off x="1229097" y="1258783"/>
          <a:ext cx="9541823" cy="4975756"/>
        </p:xfrm>
        <a:graphic>
          <a:graphicData uri="http://schemas.openxmlformats.org/drawingml/2006/table">
            <a:tbl>
              <a:tblPr firstRow="1" firstCol="1" bandRow="1">
                <a:tableStyleId>{5C22544A-7EE6-4342-B048-85BDC9FD1C3A}</a:tableStyleId>
              </a:tblPr>
              <a:tblGrid>
                <a:gridCol w="5667700">
                  <a:extLst>
                    <a:ext uri="{9D8B030D-6E8A-4147-A177-3AD203B41FA5}">
                      <a16:colId xmlns:a16="http://schemas.microsoft.com/office/drawing/2014/main" val="478148195"/>
                    </a:ext>
                  </a:extLst>
                </a:gridCol>
                <a:gridCol w="1255503">
                  <a:extLst>
                    <a:ext uri="{9D8B030D-6E8A-4147-A177-3AD203B41FA5}">
                      <a16:colId xmlns:a16="http://schemas.microsoft.com/office/drawing/2014/main" val="1991611421"/>
                    </a:ext>
                  </a:extLst>
                </a:gridCol>
                <a:gridCol w="1255503">
                  <a:extLst>
                    <a:ext uri="{9D8B030D-6E8A-4147-A177-3AD203B41FA5}">
                      <a16:colId xmlns:a16="http://schemas.microsoft.com/office/drawing/2014/main" val="216909557"/>
                    </a:ext>
                  </a:extLst>
                </a:gridCol>
                <a:gridCol w="1363117">
                  <a:extLst>
                    <a:ext uri="{9D8B030D-6E8A-4147-A177-3AD203B41FA5}">
                      <a16:colId xmlns:a16="http://schemas.microsoft.com/office/drawing/2014/main" val="122293766"/>
                    </a:ext>
                  </a:extLst>
                </a:gridCol>
              </a:tblGrid>
              <a:tr h="206878">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B</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SE</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b="1" i="1" dirty="0">
                          <a:effectLst/>
                        </a:rPr>
                        <a:t>B</a:t>
                      </a:r>
                      <a:endParaRPr lang="en-US" sz="800" b="1" i="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3486743478"/>
                  </a:ext>
                </a:extLst>
              </a:tr>
              <a:tr h="206878">
                <a:tc>
                  <a:txBody>
                    <a:bodyPr/>
                    <a:lstStyle/>
                    <a:p>
                      <a:pPr marL="0" marR="0">
                        <a:lnSpc>
                          <a:spcPct val="115000"/>
                        </a:lnSpc>
                        <a:spcBef>
                          <a:spcPts val="0"/>
                        </a:spcBef>
                        <a:spcAft>
                          <a:spcPts val="0"/>
                        </a:spcAft>
                      </a:pPr>
                      <a:r>
                        <a:rPr lang="en-US" sz="900" u="sng" dirty="0">
                          <a:effectLst/>
                        </a:rPr>
                        <a:t>Step 1 Demographic Factors</a:t>
                      </a:r>
                      <a:r>
                        <a:rPr lang="en-US" sz="900" dirty="0">
                          <a:effectLst/>
                        </a:rPr>
                        <a:t> (R</a:t>
                      </a:r>
                      <a:r>
                        <a:rPr lang="en-US" sz="900" baseline="30000" dirty="0">
                          <a:effectLst/>
                        </a:rPr>
                        <a:t>2</a:t>
                      </a:r>
                      <a:r>
                        <a:rPr lang="en-US" sz="900" dirty="0">
                          <a:effectLst/>
                        </a:rPr>
                        <a:t>=.33, p&lt;.001)</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496660249"/>
                  </a:ext>
                </a:extLst>
              </a:tr>
              <a:tr h="206878">
                <a:tc>
                  <a:txBody>
                    <a:bodyPr/>
                    <a:lstStyle/>
                    <a:p>
                      <a:pPr marL="0" marR="0">
                        <a:lnSpc>
                          <a:spcPct val="115000"/>
                        </a:lnSpc>
                        <a:spcBef>
                          <a:spcPts val="0"/>
                        </a:spcBef>
                        <a:spcAft>
                          <a:spcPts val="0"/>
                        </a:spcAft>
                      </a:pPr>
                      <a:r>
                        <a:rPr lang="en-US" sz="900">
                          <a:effectLst/>
                        </a:rPr>
                        <a:t>            Black</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-1.3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.05</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890676808"/>
                  </a:ext>
                </a:extLst>
              </a:tr>
              <a:tr h="206878">
                <a:tc>
                  <a:txBody>
                    <a:bodyPr/>
                    <a:lstStyle/>
                    <a:p>
                      <a:pPr marL="0" marR="0">
                        <a:lnSpc>
                          <a:spcPct val="115000"/>
                        </a:lnSpc>
                        <a:spcBef>
                          <a:spcPts val="0"/>
                        </a:spcBef>
                        <a:spcAft>
                          <a:spcPts val="0"/>
                        </a:spcAft>
                      </a:pPr>
                      <a:r>
                        <a:rPr lang="en-US" sz="900">
                          <a:effectLst/>
                        </a:rPr>
                        <a:t>            Hispanic</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-.26</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.09</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-.04*</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746517194"/>
                  </a:ext>
                </a:extLst>
              </a:tr>
              <a:tr h="206878">
                <a:tc>
                  <a:txBody>
                    <a:bodyPr/>
                    <a:lstStyle/>
                    <a:p>
                      <a:pPr marL="0" marR="0">
                        <a:lnSpc>
                          <a:spcPct val="115000"/>
                        </a:lnSpc>
                        <a:spcBef>
                          <a:spcPts val="0"/>
                        </a:spcBef>
                        <a:spcAft>
                          <a:spcPts val="0"/>
                        </a:spcAft>
                      </a:pPr>
                      <a:r>
                        <a:rPr lang="en-US" sz="900">
                          <a:effectLst/>
                        </a:rPr>
                        <a:t>            Asian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-.05</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.15</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802828489"/>
                  </a:ext>
                </a:extLst>
              </a:tr>
              <a:tr h="206878">
                <a:tc>
                  <a:txBody>
                    <a:bodyPr/>
                    <a:lstStyle/>
                    <a:p>
                      <a:pPr marL="0" marR="0">
                        <a:lnSpc>
                          <a:spcPct val="115000"/>
                        </a:lnSpc>
                        <a:spcBef>
                          <a:spcPts val="0"/>
                        </a:spcBef>
                        <a:spcAft>
                          <a:spcPts val="0"/>
                        </a:spcAft>
                      </a:pPr>
                      <a:r>
                        <a:rPr lang="en-US" sz="900">
                          <a:effectLst/>
                        </a:rPr>
                        <a:t>            Other</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-.30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.09</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.04**</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297699090"/>
                  </a:ext>
                </a:extLst>
              </a:tr>
              <a:tr h="206878">
                <a:tc>
                  <a:txBody>
                    <a:bodyPr/>
                    <a:lstStyle/>
                    <a:p>
                      <a:pPr marL="0" marR="0">
                        <a:lnSpc>
                          <a:spcPct val="115000"/>
                        </a:lnSpc>
                        <a:spcBef>
                          <a:spcPts val="0"/>
                        </a:spcBef>
                        <a:spcAft>
                          <a:spcPts val="0"/>
                        </a:spcAft>
                      </a:pPr>
                      <a:r>
                        <a:rPr lang="en-US" sz="900" dirty="0">
                          <a:effectLst/>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805635164"/>
                  </a:ext>
                </a:extLst>
              </a:tr>
              <a:tr h="206878">
                <a:tc>
                  <a:txBody>
                    <a:bodyPr/>
                    <a:lstStyle/>
                    <a:p>
                      <a:pPr marL="0" marR="0">
                        <a:lnSpc>
                          <a:spcPct val="115000"/>
                        </a:lnSpc>
                        <a:spcBef>
                          <a:spcPts val="0"/>
                        </a:spcBef>
                        <a:spcAft>
                          <a:spcPts val="0"/>
                        </a:spcAft>
                      </a:pPr>
                      <a:r>
                        <a:rPr lang="en-US" sz="900">
                          <a:effectLst/>
                        </a:rPr>
                        <a:t>           Income</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.35</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.20***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466761817"/>
                  </a:ext>
                </a:extLst>
              </a:tr>
              <a:tr h="206878">
                <a:tc>
                  <a:txBody>
                    <a:bodyPr/>
                    <a:lstStyle/>
                    <a:p>
                      <a:pPr marL="0" marR="0">
                        <a:lnSpc>
                          <a:spcPct val="115000"/>
                        </a:lnSpc>
                        <a:spcBef>
                          <a:spcPts val="0"/>
                        </a:spcBef>
                        <a:spcAft>
                          <a:spcPts val="0"/>
                        </a:spcAft>
                      </a:pPr>
                      <a:r>
                        <a:rPr lang="en-US" sz="900">
                          <a:effectLst/>
                        </a:rPr>
                        <a:t>           Gender</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3167074281"/>
                  </a:ext>
                </a:extLst>
              </a:tr>
              <a:tr h="206878">
                <a:tc>
                  <a:txBody>
                    <a:bodyPr/>
                    <a:lstStyle/>
                    <a:p>
                      <a:pPr marL="0" marR="0">
                        <a:lnSpc>
                          <a:spcPct val="115000"/>
                        </a:lnSpc>
                        <a:spcBef>
                          <a:spcPts val="0"/>
                        </a:spcBef>
                        <a:spcAft>
                          <a:spcPts val="0"/>
                        </a:spcAft>
                      </a:pPr>
                      <a:r>
                        <a:rPr lang="en-US" sz="900">
                          <a:effectLst/>
                        </a:rPr>
                        <a:t>           Education</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.10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.18***</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4119281166"/>
                  </a:ext>
                </a:extLst>
              </a:tr>
              <a:tr h="206878">
                <a:tc>
                  <a:txBody>
                    <a:bodyPr/>
                    <a:lstStyle/>
                    <a:p>
                      <a:pPr marL="0" marR="0">
                        <a:lnSpc>
                          <a:spcPct val="115000"/>
                        </a:lnSpc>
                        <a:spcBef>
                          <a:spcPts val="0"/>
                        </a:spcBef>
                        <a:spcAft>
                          <a:spcPts val="0"/>
                        </a:spcAft>
                      </a:pPr>
                      <a:r>
                        <a:rPr lang="en-US" sz="900">
                          <a:effectLst/>
                        </a:rPr>
                        <a:t>           Age</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-.11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tabLst>
                          <a:tab pos="250190" algn="l"/>
                          <a:tab pos="337820" algn="l"/>
                          <a:tab pos="441325" algn="l"/>
                        </a:tabLst>
                      </a:pPr>
                      <a:r>
                        <a:rPr lang="en-US" sz="900">
                          <a:effectLst/>
                        </a:rPr>
                        <a:t>     -.13***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2277226857"/>
                  </a:ext>
                </a:extLst>
              </a:tr>
              <a:tr h="206878">
                <a:tc>
                  <a:txBody>
                    <a:bodyPr/>
                    <a:lstStyle/>
                    <a:p>
                      <a:pPr marL="0" marR="0">
                        <a:lnSpc>
                          <a:spcPct val="115000"/>
                        </a:lnSpc>
                        <a:spcBef>
                          <a:spcPts val="0"/>
                        </a:spcBef>
                        <a:spcAft>
                          <a:spcPts val="0"/>
                        </a:spcAft>
                      </a:pPr>
                      <a:r>
                        <a:rPr lang="en-US" sz="900" dirty="0">
                          <a:effectLst/>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875842277"/>
                  </a:ext>
                </a:extLst>
              </a:tr>
              <a:tr h="206878">
                <a:tc>
                  <a:txBody>
                    <a:bodyPr/>
                    <a:lstStyle/>
                    <a:p>
                      <a:pPr marL="0" marR="0">
                        <a:lnSpc>
                          <a:spcPct val="115000"/>
                        </a:lnSpc>
                        <a:spcBef>
                          <a:spcPts val="0"/>
                        </a:spcBef>
                        <a:spcAft>
                          <a:spcPts val="0"/>
                        </a:spcAft>
                      </a:pPr>
                      <a:r>
                        <a:rPr lang="en-US" sz="900" u="sng">
                          <a:effectLst/>
                        </a:rPr>
                        <a:t>Step  2 Religious Factors </a:t>
                      </a:r>
                      <a:r>
                        <a:rPr lang="en-US" sz="900">
                          <a:effectLst/>
                        </a:rPr>
                        <a:t>(R</a:t>
                      </a:r>
                      <a:r>
                        <a:rPr lang="en-US" sz="900" baseline="30000">
                          <a:effectLst/>
                        </a:rPr>
                        <a:t>2</a:t>
                      </a:r>
                      <a:r>
                        <a:rPr lang="en-US" sz="900">
                          <a:effectLst/>
                        </a:rPr>
                        <a:t>change= .01, p&lt;.001)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475815513"/>
                  </a:ext>
                </a:extLst>
              </a:tr>
              <a:tr h="206878">
                <a:tc>
                  <a:txBody>
                    <a:bodyPr/>
                    <a:lstStyle/>
                    <a:p>
                      <a:pPr marL="0" marR="0">
                        <a:lnSpc>
                          <a:spcPct val="115000"/>
                        </a:lnSpc>
                        <a:spcBef>
                          <a:spcPts val="0"/>
                        </a:spcBef>
                        <a:spcAft>
                          <a:spcPts val="0"/>
                        </a:spcAft>
                      </a:pPr>
                      <a:r>
                        <a:rPr lang="en-US" sz="900">
                          <a:effectLst/>
                        </a:rPr>
                        <a:t>            Religious Importance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354557516"/>
                  </a:ext>
                </a:extLst>
              </a:tr>
              <a:tr h="206878">
                <a:tc>
                  <a:txBody>
                    <a:bodyPr/>
                    <a:lstStyle/>
                    <a:p>
                      <a:pPr marL="0" marR="0">
                        <a:lnSpc>
                          <a:spcPct val="115000"/>
                        </a:lnSpc>
                        <a:spcBef>
                          <a:spcPts val="0"/>
                        </a:spcBef>
                        <a:spcAft>
                          <a:spcPts val="0"/>
                        </a:spcAft>
                      </a:pPr>
                      <a:r>
                        <a:rPr lang="en-US" sz="900">
                          <a:effectLst/>
                        </a:rPr>
                        <a:t>            Religious Service Frequency</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.04</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.06***</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613893128"/>
                  </a:ext>
                </a:extLst>
              </a:tr>
              <a:tr h="206878">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85214709"/>
                  </a:ext>
                </a:extLst>
              </a:tr>
              <a:tr h="206878">
                <a:tc>
                  <a:txBody>
                    <a:bodyPr/>
                    <a:lstStyle/>
                    <a:p>
                      <a:pPr marL="0" marR="0">
                        <a:lnSpc>
                          <a:spcPct val="115000"/>
                        </a:lnSpc>
                        <a:spcBef>
                          <a:spcPts val="0"/>
                        </a:spcBef>
                        <a:spcAft>
                          <a:spcPts val="0"/>
                        </a:spcAft>
                      </a:pPr>
                      <a:r>
                        <a:rPr lang="en-US" sz="900" u="sng" dirty="0">
                          <a:effectLst/>
                        </a:rPr>
                        <a:t>Interaction Effect</a:t>
                      </a:r>
                      <a:r>
                        <a:rPr lang="en-US" sz="900" dirty="0">
                          <a:effectLst/>
                        </a:rPr>
                        <a:t> (R</a:t>
                      </a:r>
                      <a:r>
                        <a:rPr lang="en-US" sz="900" baseline="30000" dirty="0">
                          <a:effectLst/>
                        </a:rPr>
                        <a:t>2</a:t>
                      </a:r>
                      <a:r>
                        <a:rPr lang="en-US" sz="900" dirty="0">
                          <a:effectLst/>
                        </a:rPr>
                        <a:t> change</a:t>
                      </a:r>
                      <a:r>
                        <a:rPr lang="en-US" sz="900" baseline="30000" dirty="0">
                          <a:effectLst/>
                        </a:rPr>
                        <a:t> = .</a:t>
                      </a:r>
                      <a:r>
                        <a:rPr lang="en-US" sz="900" dirty="0">
                          <a:effectLst/>
                        </a:rPr>
                        <a:t>015, p&lt;.001)</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3309504971"/>
                  </a:ext>
                </a:extLst>
              </a:tr>
              <a:tr h="206878">
                <a:tc>
                  <a:txBody>
                    <a:bodyPr/>
                    <a:lstStyle/>
                    <a:p>
                      <a:pPr marL="0" marR="0">
                        <a:lnSpc>
                          <a:spcPct val="115000"/>
                        </a:lnSpc>
                        <a:spcBef>
                          <a:spcPts val="0"/>
                        </a:spcBef>
                        <a:spcAft>
                          <a:spcPts val="0"/>
                        </a:spcAft>
                      </a:pPr>
                      <a:r>
                        <a:rPr lang="en-US" sz="900">
                          <a:effectLst/>
                        </a:rPr>
                        <a:t>            Black*Religious Frequency</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.10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.05***</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721498439"/>
                  </a:ext>
                </a:extLst>
              </a:tr>
              <a:tr h="206878">
                <a:tc>
                  <a:txBody>
                    <a:bodyPr/>
                    <a:lstStyle/>
                    <a:p>
                      <a:pPr marL="0" marR="0">
                        <a:lnSpc>
                          <a:spcPct val="115000"/>
                        </a:lnSpc>
                        <a:spcBef>
                          <a:spcPts val="0"/>
                        </a:spcBef>
                        <a:spcAft>
                          <a:spcPts val="0"/>
                        </a:spcAft>
                      </a:pPr>
                      <a:r>
                        <a:rPr lang="en-US" sz="900">
                          <a:effectLst/>
                        </a:rPr>
                        <a:t>            His* Religious Frequency</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.10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 .04**</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3001341251"/>
                  </a:ext>
                </a:extLst>
              </a:tr>
              <a:tr h="206878">
                <a:tc>
                  <a:txBody>
                    <a:bodyPr/>
                    <a:lstStyle/>
                    <a:p>
                      <a:pPr marL="0" marR="0">
                        <a:lnSpc>
                          <a:spcPct val="115000"/>
                        </a:lnSpc>
                        <a:spcBef>
                          <a:spcPts val="0"/>
                        </a:spcBef>
                        <a:spcAft>
                          <a:spcPts val="0"/>
                        </a:spcAft>
                      </a:pPr>
                      <a:r>
                        <a:rPr lang="en-US" sz="900">
                          <a:effectLst/>
                        </a:rPr>
                        <a:t>            Asian* Religious Frequency</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.06</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2350546790"/>
                  </a:ext>
                </a:extLst>
              </a:tr>
              <a:tr h="206878">
                <a:tc>
                  <a:txBody>
                    <a:bodyPr/>
                    <a:lstStyle/>
                    <a:p>
                      <a:pPr marL="0" marR="0">
                        <a:lnSpc>
                          <a:spcPct val="115000"/>
                        </a:lnSpc>
                        <a:spcBef>
                          <a:spcPts val="0"/>
                        </a:spcBef>
                        <a:spcAft>
                          <a:spcPts val="0"/>
                        </a:spcAft>
                      </a:pPr>
                      <a:r>
                        <a:rPr lang="en-US" sz="900">
                          <a:effectLst/>
                        </a:rPr>
                        <a:t>            Other* Religious Frequency</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.18</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gn="ctr">
                        <a:lnSpc>
                          <a:spcPct val="115000"/>
                        </a:lnSpc>
                        <a:spcBef>
                          <a:spcPts val="0"/>
                        </a:spcBef>
                        <a:spcAft>
                          <a:spcPts val="0"/>
                        </a:spcAft>
                      </a:pPr>
                      <a:r>
                        <a:rPr lang="en-US" sz="900">
                          <a:effectLst/>
                        </a:rPr>
                        <a:t>.03</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210820" marR="0" algn="ctr">
                        <a:lnSpc>
                          <a:spcPct val="115000"/>
                        </a:lnSpc>
                        <a:spcBef>
                          <a:spcPts val="0"/>
                        </a:spcBef>
                        <a:spcAft>
                          <a:spcPts val="0"/>
                        </a:spcAft>
                        <a:tabLst>
                          <a:tab pos="274320" algn="l"/>
                          <a:tab pos="353695" algn="l"/>
                        </a:tabLst>
                      </a:pPr>
                      <a:r>
                        <a:rPr lang="en-US" sz="900" dirty="0">
                          <a:effectLst/>
                        </a:rPr>
                        <a:t> .04**</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3168847631"/>
                  </a:ext>
                </a:extLst>
              </a:tr>
              <a:tr h="206878">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2561485592"/>
                  </a:ext>
                </a:extLst>
              </a:tr>
              <a:tr h="424440">
                <a:tc>
                  <a:txBody>
                    <a:bodyPr/>
                    <a:lstStyle/>
                    <a:p>
                      <a:pPr marL="0" marR="0">
                        <a:lnSpc>
                          <a:spcPct val="115000"/>
                        </a:lnSpc>
                        <a:spcBef>
                          <a:spcPts val="0"/>
                        </a:spcBef>
                        <a:spcAft>
                          <a:spcPts val="0"/>
                        </a:spcAft>
                      </a:pPr>
                      <a:r>
                        <a:rPr lang="en-US" sz="900" dirty="0">
                          <a:effectLst/>
                        </a:rPr>
                        <a:t>(Total R</a:t>
                      </a:r>
                      <a:r>
                        <a:rPr lang="en-US" sz="900" baseline="30000" dirty="0">
                          <a:effectLst/>
                        </a:rPr>
                        <a:t>2=</a:t>
                      </a:r>
                      <a:r>
                        <a:rPr lang="en-US" sz="900" dirty="0">
                          <a:effectLst/>
                        </a:rPr>
                        <a:t>.35, p&lt;.001)  *p&lt;.05,    **p&lt;.01,	 ***p&lt;.001</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a:effectLst/>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tc>
                  <a:txBody>
                    <a:bodyPr/>
                    <a:lstStyle/>
                    <a:p>
                      <a:pPr marL="0" marR="0">
                        <a:lnSpc>
                          <a:spcPct val="115000"/>
                        </a:lnSpc>
                        <a:spcBef>
                          <a:spcPts val="0"/>
                        </a:spcBef>
                        <a:spcAft>
                          <a:spcPts val="0"/>
                        </a:spcAft>
                      </a:pPr>
                      <a:r>
                        <a:rPr lang="en-US" sz="900" dirty="0">
                          <a:effectLst/>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0208" marR="50208" marT="0" marB="0"/>
                </a:tc>
                <a:extLst>
                  <a:ext uri="{0D108BD9-81ED-4DB2-BD59-A6C34878D82A}">
                    <a16:rowId xmlns:a16="http://schemas.microsoft.com/office/drawing/2014/main" val="1970112010"/>
                  </a:ext>
                </a:extLst>
              </a:tr>
            </a:tbl>
          </a:graphicData>
        </a:graphic>
      </p:graphicFrame>
      <p:sp>
        <p:nvSpPr>
          <p:cNvPr id="4" name="Rectangle 3">
            <a:extLst>
              <a:ext uri="{FF2B5EF4-FFF2-40B4-BE49-F238E27FC236}">
                <a16:creationId xmlns:a16="http://schemas.microsoft.com/office/drawing/2014/main" id="{D56E293A-DF03-484E-805D-013E65AF1331}"/>
              </a:ext>
            </a:extLst>
          </p:cNvPr>
          <p:cNvSpPr/>
          <p:nvPr/>
        </p:nvSpPr>
        <p:spPr>
          <a:xfrm>
            <a:off x="2060369" y="812324"/>
            <a:ext cx="8288976" cy="390684"/>
          </a:xfrm>
          <a:prstGeom prst="rect">
            <a:avLst/>
          </a:prstGeom>
        </p:spPr>
        <p:txBody>
          <a:bodyPr wrap="square">
            <a:spAutoFit/>
          </a:bodyPr>
          <a:lstStyle/>
          <a:p>
            <a:pPr>
              <a:lnSpc>
                <a:spcPct val="115000"/>
              </a:lnSpc>
              <a:spcAft>
                <a:spcPts val="1000"/>
              </a:spcAft>
            </a:pPr>
            <a:r>
              <a:rPr lang="en-US" dirty="0">
                <a:latin typeface="Times New Roman" panose="02020603050405020304" pitchFamily="18" charset="0"/>
                <a:ea typeface="Malgun Gothic" panose="020B0503020000020004" pitchFamily="34" charset="-127"/>
                <a:cs typeface="Times New Roman" panose="02020603050405020304" pitchFamily="18" charset="0"/>
              </a:rPr>
              <a:t>Table 1. Regression Results of Health &amp; Religious Behaviors 2016 (</a:t>
            </a:r>
            <a:r>
              <a:rPr lang="en-US" i="1" dirty="0">
                <a:latin typeface="Times New Roman" panose="02020603050405020304" pitchFamily="18" charset="0"/>
                <a:ea typeface="Malgun Gothic" panose="020B0503020000020004" pitchFamily="34" charset="-127"/>
                <a:cs typeface="Times New Roman" panose="02020603050405020304" pitchFamily="18" charset="0"/>
              </a:rPr>
              <a:t>N</a:t>
            </a:r>
            <a:r>
              <a:rPr lang="en-US" dirty="0">
                <a:latin typeface="Times New Roman" panose="02020603050405020304" pitchFamily="18" charset="0"/>
                <a:ea typeface="Malgun Gothic" panose="020B0503020000020004" pitchFamily="34" charset="-127"/>
                <a:cs typeface="Times New Roman" panose="02020603050405020304" pitchFamily="18" charset="0"/>
              </a:rPr>
              <a:t>=2011)</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248912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E8753-ACF9-4BAB-BE78-D1D6D3563B1C}"/>
              </a:ext>
            </a:extLst>
          </p:cNvPr>
          <p:cNvSpPr/>
          <p:nvPr/>
        </p:nvSpPr>
        <p:spPr>
          <a:xfrm>
            <a:off x="724395" y="700645"/>
            <a:ext cx="10658104" cy="5127494"/>
          </a:xfrm>
          <a:prstGeom prst="rect">
            <a:avLst/>
          </a:prstGeom>
        </p:spPr>
        <p:txBody>
          <a:bodyPr wrap="square">
            <a:spAutoFit/>
          </a:bodyPr>
          <a:lstStyle/>
          <a:p>
            <a:pPr>
              <a:lnSpc>
                <a:spcPct val="200000"/>
              </a:lnSpc>
              <a:spcAft>
                <a:spcPts val="1000"/>
              </a:spcAft>
            </a:pPr>
            <a:r>
              <a:rPr lang="en-US" u="sng" dirty="0">
                <a:latin typeface="Times New Roman" panose="02020603050405020304" pitchFamily="18" charset="0"/>
                <a:ea typeface="Malgun Gothic" panose="020B0503020000020004" pitchFamily="34" charset="-127"/>
                <a:cs typeface="Times New Roman" panose="02020603050405020304" pitchFamily="18" charset="0"/>
              </a:rPr>
              <a:t>Results</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200000"/>
              </a:lnSpc>
              <a:spcAft>
                <a:spcPts val="1000"/>
              </a:spcAft>
            </a:pPr>
            <a:r>
              <a:rPr lang="en-US" dirty="0">
                <a:latin typeface="Times New Roman" panose="02020603050405020304" pitchFamily="18" charset="0"/>
                <a:ea typeface="Malgun Gothic" panose="020B0503020000020004" pitchFamily="34" charset="-127"/>
                <a:cs typeface="Times New Roman" panose="02020603050405020304" pitchFamily="18" charset="0"/>
              </a:rPr>
              <a:t> 	To address the research question, three-step hierarchical regressions were conducted. In the first step, older adults’ self-rated health was regressed on demographic factors. Collectively, the factors accounted for 33% variance in health status (</a:t>
            </a:r>
            <a:r>
              <a:rPr lang="en-US" i="1" dirty="0">
                <a:latin typeface="Times New Roman" panose="02020603050405020304" pitchFamily="18" charset="0"/>
                <a:ea typeface="Malgun Gothic" panose="020B0503020000020004" pitchFamily="34" charset="-127"/>
                <a:cs typeface="Times New Roman" panose="02020603050405020304" pitchFamily="18" charset="0"/>
              </a:rPr>
              <a:t>R</a:t>
            </a:r>
            <a:r>
              <a:rPr lang="en-US" i="1" baseline="30000" dirty="0">
                <a:latin typeface="Times New Roman" panose="02020603050405020304" pitchFamily="18" charset="0"/>
                <a:ea typeface="Malgun Gothic" panose="020B0503020000020004" pitchFamily="34" charset="-127"/>
                <a:cs typeface="Times New Roman" panose="02020603050405020304" pitchFamily="18" charset="0"/>
              </a:rPr>
              <a:t>2</a:t>
            </a:r>
            <a:r>
              <a:rPr lang="en-US" dirty="0">
                <a:latin typeface="Times New Roman" panose="02020603050405020304" pitchFamily="18" charset="0"/>
                <a:ea typeface="Malgun Gothic" panose="020B0503020000020004" pitchFamily="34" charset="-127"/>
                <a:cs typeface="Times New Roman" panose="02020603050405020304" pitchFamily="18" charset="0"/>
              </a:rPr>
              <a:t> adjusted=.33, </a:t>
            </a:r>
            <a:r>
              <a:rPr lang="en-US" i="1" dirty="0">
                <a:latin typeface="Times New Roman" panose="02020603050405020304" pitchFamily="18" charset="0"/>
                <a:ea typeface="Malgun Gothic" panose="020B0503020000020004" pitchFamily="34" charset="-127"/>
                <a:cs typeface="Times New Roman" panose="02020603050405020304" pitchFamily="18" charset="0"/>
              </a:rPr>
              <a:t>p</a:t>
            </a:r>
            <a:r>
              <a:rPr lang="en-US" dirty="0">
                <a:latin typeface="Times New Roman" panose="02020603050405020304" pitchFamily="18" charset="0"/>
                <a:ea typeface="Malgun Gothic" panose="020B0503020000020004" pitchFamily="34" charset="-127"/>
                <a:cs typeface="Times New Roman" panose="02020603050405020304" pitchFamily="18" charset="0"/>
              </a:rPr>
              <a:t>&lt;.001) and 33% variance in health status (</a:t>
            </a:r>
            <a:r>
              <a:rPr lang="en-US" i="1" dirty="0">
                <a:latin typeface="Times New Roman" panose="02020603050405020304" pitchFamily="18" charset="0"/>
                <a:ea typeface="Malgun Gothic" panose="020B0503020000020004" pitchFamily="34" charset="-127"/>
                <a:cs typeface="Times New Roman" panose="02020603050405020304" pitchFamily="18" charset="0"/>
              </a:rPr>
              <a:t>R</a:t>
            </a:r>
            <a:r>
              <a:rPr lang="en-US" i="1" baseline="30000" dirty="0">
                <a:latin typeface="Times New Roman" panose="02020603050405020304" pitchFamily="18" charset="0"/>
                <a:ea typeface="Malgun Gothic" panose="020B0503020000020004" pitchFamily="34" charset="-127"/>
                <a:cs typeface="Times New Roman" panose="02020603050405020304" pitchFamily="18" charset="0"/>
              </a:rPr>
              <a:t>2</a:t>
            </a:r>
            <a:r>
              <a:rPr lang="en-US" dirty="0">
                <a:latin typeface="Times New Roman" panose="02020603050405020304" pitchFamily="18" charset="0"/>
                <a:ea typeface="Malgun Gothic" panose="020B0503020000020004" pitchFamily="34" charset="-127"/>
                <a:cs typeface="Times New Roman" panose="02020603050405020304" pitchFamily="18" charset="0"/>
              </a:rPr>
              <a:t> adjusted=.33, </a:t>
            </a:r>
            <a:r>
              <a:rPr lang="en-US" i="1" dirty="0">
                <a:latin typeface="Times New Roman" panose="02020603050405020304" pitchFamily="18" charset="0"/>
                <a:ea typeface="Malgun Gothic" panose="020B0503020000020004" pitchFamily="34" charset="-127"/>
                <a:cs typeface="Times New Roman" panose="02020603050405020304" pitchFamily="18" charset="0"/>
              </a:rPr>
              <a:t>p</a:t>
            </a:r>
            <a:r>
              <a:rPr lang="en-US" dirty="0">
                <a:latin typeface="Times New Roman" panose="02020603050405020304" pitchFamily="18" charset="0"/>
                <a:ea typeface="Malgun Gothic" panose="020B0503020000020004" pitchFamily="34" charset="-127"/>
                <a:cs typeface="Times New Roman" panose="02020603050405020304" pitchFamily="18" charset="0"/>
              </a:rPr>
              <a:t>&lt;.001).  Beta values indicated that income, education, marital status, race, and age were unique predictors. In the second step, the religious importance and religious service frequency variables were added to the regression equation. There was a 1% increase in health status variance explained (total </a:t>
            </a:r>
            <a:r>
              <a:rPr lang="en-US" i="1" dirty="0">
                <a:latin typeface="Times New Roman" panose="02020603050405020304" pitchFamily="18" charset="0"/>
                <a:ea typeface="Malgun Gothic" panose="020B0503020000020004" pitchFamily="34" charset="-127"/>
                <a:cs typeface="Times New Roman" panose="02020603050405020304" pitchFamily="18" charset="0"/>
              </a:rPr>
              <a:t>R</a:t>
            </a:r>
            <a:r>
              <a:rPr lang="en-US" i="1" baseline="30000" dirty="0">
                <a:latin typeface="Times New Roman" panose="02020603050405020304" pitchFamily="18" charset="0"/>
                <a:ea typeface="Malgun Gothic" panose="020B0503020000020004" pitchFamily="34" charset="-127"/>
                <a:cs typeface="Times New Roman" panose="02020603050405020304" pitchFamily="18" charset="0"/>
              </a:rPr>
              <a:t>2</a:t>
            </a:r>
            <a:r>
              <a:rPr lang="en-US" dirty="0">
                <a:latin typeface="Times New Roman" panose="02020603050405020304" pitchFamily="18" charset="0"/>
                <a:ea typeface="Malgun Gothic" panose="020B0503020000020004" pitchFamily="34" charset="-127"/>
                <a:cs typeface="Times New Roman" panose="02020603050405020304" pitchFamily="18" charset="0"/>
              </a:rPr>
              <a:t>=.34, </a:t>
            </a:r>
            <a:r>
              <a:rPr lang="en-US" i="1" dirty="0">
                <a:latin typeface="Times New Roman" panose="02020603050405020304" pitchFamily="18" charset="0"/>
                <a:ea typeface="Malgun Gothic" panose="020B0503020000020004" pitchFamily="34" charset="-127"/>
                <a:cs typeface="Times New Roman" panose="02020603050405020304" pitchFamily="18" charset="0"/>
              </a:rPr>
              <a:t>p&lt;.001)</a:t>
            </a:r>
            <a:r>
              <a:rPr lang="en-US" dirty="0">
                <a:latin typeface="Times New Roman" panose="02020603050405020304" pitchFamily="18" charset="0"/>
                <a:ea typeface="Malgun Gothic" panose="020B0503020000020004" pitchFamily="34" charset="-127"/>
                <a:cs typeface="Times New Roman" panose="02020603050405020304" pitchFamily="18" charset="0"/>
              </a:rPr>
              <a:t> and likewise a 1% increase in health status variance (total </a:t>
            </a:r>
            <a:r>
              <a:rPr lang="en-US" i="1" dirty="0">
                <a:latin typeface="Times New Roman" panose="02020603050405020304" pitchFamily="18" charset="0"/>
                <a:ea typeface="Malgun Gothic" panose="020B0503020000020004" pitchFamily="34" charset="-127"/>
                <a:cs typeface="Times New Roman" panose="02020603050405020304" pitchFamily="18" charset="0"/>
              </a:rPr>
              <a:t>R</a:t>
            </a:r>
            <a:r>
              <a:rPr lang="en-US" i="1" baseline="30000" dirty="0">
                <a:latin typeface="Times New Roman" panose="02020603050405020304" pitchFamily="18" charset="0"/>
                <a:ea typeface="Malgun Gothic" panose="020B0503020000020004" pitchFamily="34" charset="-127"/>
                <a:cs typeface="Times New Roman" panose="02020603050405020304" pitchFamily="18" charset="0"/>
              </a:rPr>
              <a:t>2</a:t>
            </a:r>
            <a:r>
              <a:rPr lang="en-US" dirty="0">
                <a:latin typeface="Times New Roman" panose="02020603050405020304" pitchFamily="18" charset="0"/>
                <a:ea typeface="Malgun Gothic" panose="020B0503020000020004" pitchFamily="34" charset="-127"/>
                <a:cs typeface="Times New Roman" panose="02020603050405020304" pitchFamily="18" charset="0"/>
              </a:rPr>
              <a:t>=.34, </a:t>
            </a:r>
            <a:r>
              <a:rPr lang="en-US" i="1" dirty="0">
                <a:latin typeface="Times New Roman" panose="02020603050405020304" pitchFamily="18" charset="0"/>
                <a:ea typeface="Malgun Gothic" panose="020B0503020000020004" pitchFamily="34" charset="-127"/>
                <a:cs typeface="Times New Roman" panose="02020603050405020304" pitchFamily="18" charset="0"/>
              </a:rPr>
              <a:t>p&lt;.001)</a:t>
            </a:r>
            <a:r>
              <a:rPr lang="en-US" dirty="0">
                <a:latin typeface="Times New Roman" panose="02020603050405020304" pitchFamily="18" charset="0"/>
                <a:ea typeface="Malgun Gothic" panose="020B0503020000020004" pitchFamily="34" charset="-127"/>
                <a:cs typeface="Times New Roman" panose="02020603050405020304" pitchFamily="18" charset="0"/>
              </a:rPr>
              <a:t>.  Beta values indicated that religious service frequency was a positive predictor of health status, but religious importance was not a significant  predictor. </a:t>
            </a:r>
            <a:endParaRPr lang="en-US" sz="16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787767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458</TotalTime>
  <Words>1555</Words>
  <Application>Microsoft Office PowerPoint</Application>
  <PresentationFormat>Widescreen</PresentationFormat>
  <Paragraphs>197</Paragraphs>
  <Slides>13</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Batang</vt:lpstr>
      <vt:lpstr>Malgun Gothic</vt:lpstr>
      <vt:lpstr>MingLiU</vt:lpstr>
      <vt:lpstr>Arial</vt:lpstr>
      <vt:lpstr>Calibri</vt:lpstr>
      <vt:lpstr>Garamond</vt:lpstr>
      <vt:lpstr>Georgia</vt:lpstr>
      <vt:lpstr>Times New Roman</vt:lpstr>
      <vt:lpstr>Organic</vt:lpstr>
      <vt:lpstr>Document</vt:lpstr>
      <vt:lpstr>   Older Adults’ Health and Religious Behaviors</vt:lpstr>
      <vt:lpstr>Diversity within the Aging Population</vt:lpstr>
      <vt:lpstr>A 21st Century Focus on 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Older Adults’ Health and Religious Behaviors</dc:title>
  <dc:creator>Hyunsook Kang</dc:creator>
  <cp:lastModifiedBy>Hyunsook Kang</cp:lastModifiedBy>
  <cp:revision>35</cp:revision>
  <dcterms:created xsi:type="dcterms:W3CDTF">2021-02-02T16:53:46Z</dcterms:created>
  <dcterms:modified xsi:type="dcterms:W3CDTF">2021-02-12T16:45:18Z</dcterms:modified>
</cp:coreProperties>
</file>