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18" r:id="rId2"/>
    <p:sldId id="449" r:id="rId3"/>
    <p:sldId id="633" r:id="rId4"/>
    <p:sldId id="632" r:id="rId5"/>
    <p:sldId id="463" r:id="rId6"/>
    <p:sldId id="703" r:id="rId7"/>
    <p:sldId id="640" r:id="rId8"/>
    <p:sldId id="480" r:id="rId9"/>
    <p:sldId id="638" r:id="rId10"/>
    <p:sldId id="659" r:id="rId11"/>
    <p:sldId id="614" r:id="rId12"/>
    <p:sldId id="647" r:id="rId13"/>
    <p:sldId id="636" r:id="rId14"/>
    <p:sldId id="695" r:id="rId15"/>
    <p:sldId id="696" r:id="rId16"/>
    <p:sldId id="650" r:id="rId17"/>
    <p:sldId id="624" r:id="rId18"/>
    <p:sldId id="664" r:id="rId19"/>
    <p:sldId id="610" r:id="rId20"/>
    <p:sldId id="646" r:id="rId21"/>
    <p:sldId id="620" r:id="rId22"/>
    <p:sldId id="662" r:id="rId23"/>
    <p:sldId id="609" r:id="rId24"/>
    <p:sldId id="681" r:id="rId25"/>
    <p:sldId id="704" r:id="rId26"/>
    <p:sldId id="705" r:id="rId27"/>
    <p:sldId id="684" r:id="rId28"/>
    <p:sldId id="687" r:id="rId29"/>
    <p:sldId id="671" r:id="rId30"/>
    <p:sldId id="694" r:id="rId31"/>
    <p:sldId id="693" r:id="rId32"/>
    <p:sldId id="676" r:id="rId33"/>
    <p:sldId id="677" r:id="rId34"/>
    <p:sldId id="678" r:id="rId35"/>
    <p:sldId id="679" r:id="rId36"/>
    <p:sldId id="680" r:id="rId37"/>
    <p:sldId id="685" r:id="rId38"/>
    <p:sldId id="708" r:id="rId39"/>
    <p:sldId id="649" r:id="rId40"/>
    <p:sldId id="65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43A"/>
    <a:srgbClr val="009051"/>
    <a:srgbClr val="00A896"/>
    <a:srgbClr val="D6AF5B"/>
    <a:srgbClr val="0C3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2E4F-ACE0-8F48-82D7-E64C53DA2CE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DE1A1-41FA-0041-9D1B-5DB28332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E1A1-41FA-0041-9D1B-5DB28332B6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CBFC-4863-43E1-8C92-B22E871F600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4467-2C78-44DF-AC30-6EA33E159B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524000"/>
            <a:ext cx="9137195" cy="27432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/>
                <a:cs typeface="Arial"/>
              </a:rPr>
              <a:t>Math for Emergent Bilinguals. As Easy as Uno, Dos, Tres.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0"/>
            <a:ext cx="8991600" cy="16795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Jim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Ewing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SFA Diversity Conference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2/12/21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US" dirty="0"/>
              <a:t>			 </a:t>
            </a:r>
            <a:r>
              <a:rPr lang="en-US" sz="8000" dirty="0" err="1">
                <a:solidFill>
                  <a:srgbClr val="000090"/>
                </a:solidFill>
                <a:latin typeface="Arial"/>
                <a:cs typeface="Arial"/>
              </a:rPr>
              <a:t>www.EwingLearning.com</a:t>
            </a:r>
            <a:endParaRPr lang="en-US" sz="80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52400"/>
            <a:ext cx="1752600" cy="129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41" y="1143000"/>
            <a:ext cx="9194560" cy="8956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Math Mindset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Access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Teach Language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Shot 2020-05-27 at 12.25.3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53304"/>
            <a:ext cx="4267200" cy="232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Class &amp; Distance Learning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1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Would you like school if it was taught like this? </a:t>
            </a:r>
          </a:p>
          <a:p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We need to develop our students’ positive math </a:t>
            </a:r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mindsets</a:t>
            </a:r>
            <a:r>
              <a:rPr lang="en-US" sz="4000" dirty="0">
                <a:latin typeface="Arial"/>
                <a:cs typeface="Arial"/>
              </a:rPr>
              <a:t>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4800" y="61722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Ewing, 2020</a:t>
            </a:r>
          </a:p>
        </p:txBody>
      </p:sp>
      <p:pic>
        <p:nvPicPr>
          <p:cNvPr id="7" name="Picture 6" descr="Screen Shot 2020-02-29 at 10.19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31" y="1143000"/>
            <a:ext cx="3810769" cy="556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Tool #1</a:t>
            </a:r>
          </a:p>
        </p:txBody>
      </p:sp>
    </p:spTree>
    <p:extLst>
      <p:ext uri="{BB962C8B-B14F-4D97-AF65-F5344CB8AC3E}">
        <p14:creationId xmlns:p14="http://schemas.microsoft.com/office/powerpoint/2010/main" val="17767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Ewing, J. (2017). Facilitating pre-service teachers to learn the Mathematical Practices and engage English language learners. 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Journal of Multicultural Affairs, 2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1-5. </a:t>
            </a:r>
          </a:p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1447800"/>
            <a:ext cx="6934200" cy="80329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Celebrate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EBs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EBs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culture.</a:t>
            </a: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math problems that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EBs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to.</a:t>
            </a: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1. Positive Mindset</a:t>
            </a:r>
          </a:p>
        </p:txBody>
      </p:sp>
      <p:pic>
        <p:nvPicPr>
          <p:cNvPr id="7" name="Picture 6" descr="Screen Shot 2020-02-29 at 10.19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90525"/>
            <a:ext cx="2434193" cy="35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36" y="6210300"/>
            <a:ext cx="8991600" cy="99060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Activities written by the Math/ELL Gurus from Teachers Pay Teachers</a:t>
            </a:r>
          </a:p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462" y="1219200"/>
            <a:ext cx="891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Choose problems your students can relate to…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1. Positive Mindset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" y="2836352"/>
            <a:ext cx="9009048" cy="2881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571817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Who has more frijoles?</a:t>
            </a:r>
          </a:p>
        </p:txBody>
      </p:sp>
    </p:spTree>
    <p:extLst>
      <p:ext uri="{BB962C8B-B14F-4D97-AF65-F5344CB8AC3E}">
        <p14:creationId xmlns:p14="http://schemas.microsoft.com/office/powerpoint/2010/main" val="34899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Autofit/>
          </a:bodyPr>
          <a:lstStyle/>
          <a:p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</a:t>
            </a:r>
            <a:r>
              <a:rPr lang="en-US" dirty="0"/>
              <a:t>		    </a:t>
            </a:r>
            <a:r>
              <a:rPr lang="en-US" dirty="0" smtClean="0"/>
              <a:t>			</a:t>
            </a:r>
            <a:r>
              <a:rPr lang="en-US" dirty="0"/>
              <a:t>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636" y="1306804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promotes a positive math mindset and has an effect size of 1.51?</a:t>
            </a:r>
          </a:p>
          <a:p>
            <a:pPr lvl="0"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8999" y="0"/>
            <a:ext cx="9182999" cy="1136073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Effect Size 1.51?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594" y="2854336"/>
            <a:ext cx="3201805" cy="36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Autofit/>
          </a:bodyPr>
          <a:lstStyle/>
          <a:p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8686800" cy="762000"/>
          </a:xfrm>
        </p:spPr>
        <p:txBody>
          <a:bodyPr>
            <a:normAutofit fontScale="32500" lnSpcReduction="20000"/>
          </a:bodyPr>
          <a:lstStyle/>
          <a:p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3700" dirty="0" err="1">
                <a:solidFill>
                  <a:srgbClr val="000000"/>
                </a:solidFill>
                <a:latin typeface="Arial"/>
                <a:cs typeface="Arial"/>
              </a:rPr>
              <a:t>Erwin,H</a:t>
            </a: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700" dirty="0" err="1">
                <a:solidFill>
                  <a:srgbClr val="000000"/>
                </a:solidFill>
                <a:latin typeface="Arial"/>
                <a:cs typeface="Arial"/>
              </a:rPr>
              <a:t>Fedewa,A</a:t>
            </a: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700" dirty="0" err="1">
                <a:solidFill>
                  <a:srgbClr val="000000"/>
                </a:solidFill>
                <a:latin typeface="Arial"/>
                <a:cs typeface="Arial"/>
              </a:rPr>
              <a:t>Beighle</a:t>
            </a:r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700" dirty="0" err="1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700" dirty="0" err="1">
                <a:solidFill>
                  <a:srgbClr val="000000"/>
                </a:solidFill>
                <a:latin typeface="Arial"/>
                <a:cs typeface="Arial"/>
              </a:rPr>
              <a:t>&amp;Ahn,S</a:t>
            </a: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.(2012)</a:t>
            </a:r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: A quantitative  Review of Physical Activity, Health ,</a:t>
            </a: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</a:p>
          <a:p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Learning Outcomes Associated With Classroom-Based Physical Activity Interventions, Journal of Applied School Psych., 28, 14-36 &amp; Dweck, C. S. (1999) </a:t>
            </a:r>
            <a:r>
              <a:rPr lang="en-US" sz="3700" i="1" dirty="0">
                <a:solidFill>
                  <a:srgbClr val="000000"/>
                </a:solidFill>
                <a:latin typeface="Arial"/>
                <a:cs typeface="Arial"/>
              </a:rPr>
              <a:t>Self Theories: Their Role in Motivation, Personality, and Dev. </a:t>
            </a:r>
            <a:endParaRPr lang="en-US" sz="37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dirty="0" smtClean="0"/>
              <a:t>	</a:t>
            </a:r>
            <a:r>
              <a:rPr lang="en-US" dirty="0"/>
              <a:t>		    </a:t>
            </a:r>
            <a:r>
              <a:rPr lang="en-US" dirty="0" smtClean="0"/>
              <a:t>			</a:t>
            </a:r>
            <a:r>
              <a:rPr lang="en-US" dirty="0"/>
              <a:t>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5943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u="sng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Reduce stress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stretch, slow breathing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4000" u="sng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Energize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move to music, calisthenics </a:t>
            </a:r>
          </a:p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 SIZE = 1.51!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endParaRPr lang="en-US" sz="3600" b="1" dirty="0">
              <a:solidFill>
                <a:srgbClr val="0C3C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38999" y="0"/>
            <a:ext cx="9182999" cy="1136073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Energy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239" y="1199725"/>
            <a:ext cx="2552921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36" y="62103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Brain Break</a:t>
            </a:r>
          </a:p>
        </p:txBody>
      </p:sp>
      <p:pic>
        <p:nvPicPr>
          <p:cNvPr id="7" name="Picture 4" descr="Screen shot 2013-05-11 at 2.05.46 P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9067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i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en-US" sz="4800" i="1" dirty="0">
                <a:latin typeface="Arial"/>
                <a:cs typeface="Arial"/>
              </a:rPr>
              <a:t>Free Resources </a:t>
            </a:r>
          </a:p>
          <a:p>
            <a:pPr algn="ctr"/>
            <a:r>
              <a:rPr lang="en-US" sz="4800" i="1" dirty="0">
                <a:latin typeface="Arial"/>
                <a:cs typeface="Arial"/>
              </a:rPr>
              <a:t>at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EwingLearning.com </a:t>
            </a:r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pic>
        <p:nvPicPr>
          <p:cNvPr id="1026" name="Picture 2" descr="https://www.nowaterriver.com/wp-content/uploads/2012/07/monstrous-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09812" cy="30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Monstrous Opportunity!</a:t>
            </a:r>
          </a:p>
        </p:txBody>
      </p:sp>
    </p:spTree>
    <p:extLst>
      <p:ext uri="{BB962C8B-B14F-4D97-AF65-F5344CB8AC3E}">
        <p14:creationId xmlns:p14="http://schemas.microsoft.com/office/powerpoint/2010/main" val="33613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22712"/>
            <a:ext cx="914400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your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take-away</a:t>
            </a:r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 far?</a:t>
            </a: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share in the Chat</a:t>
            </a:r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Reflection</a:t>
            </a:r>
          </a:p>
        </p:txBody>
      </p:sp>
      <p:pic>
        <p:nvPicPr>
          <p:cNvPr id="9" name="Picture 8" descr="Screen Shot 2020-05-12 at 4.12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311869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9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25510"/>
            <a:ext cx="4528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Were you able to solve the problems? </a:t>
            </a:r>
          </a:p>
          <a:p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We need to provide our students </a:t>
            </a:r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access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Ewing, J. (2018).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Considering ELLs when planning lessons.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Ohio Journal of School Mathematics,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78 (1), 52-56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Tool #2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48" y="1323201"/>
            <a:ext cx="4018363" cy="43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What do you </a:t>
            </a:r>
          </a:p>
          <a:p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    appreciate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today?</a:t>
            </a:r>
          </a:p>
          <a:p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What do you </a:t>
            </a:r>
          </a:p>
          <a:p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already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know </a:t>
            </a:r>
          </a:p>
          <a:p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   about meeting the </a:t>
            </a:r>
          </a:p>
          <a:p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   needs of 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EBs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in math?</a:t>
            </a:r>
          </a:p>
          <a:p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Happy face w BIG sm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03" y="1816020"/>
            <a:ext cx="3990297" cy="365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-152400"/>
            <a:ext cx="9144000" cy="13716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Welcome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91200"/>
            <a:ext cx="9144000" cy="1219200"/>
          </a:xfrm>
        </p:spPr>
        <p:txBody>
          <a:bodyPr>
            <a:noAutofit/>
          </a:bodyPr>
          <a:lstStyle/>
          <a:p>
            <a:r>
              <a:rPr lang="en-US" sz="1200" dirty="0">
                <a:latin typeface="Arial"/>
                <a:cs typeface="Arial"/>
              </a:rPr>
              <a:t>Ewing (2017). Facilitating pre-service teachers to learn the Mathematical Practices and engage English language learners. </a:t>
            </a:r>
            <a:r>
              <a:rPr lang="en-US" sz="1200" i="1" dirty="0">
                <a:latin typeface="Arial"/>
                <a:cs typeface="Arial"/>
              </a:rPr>
              <a:t>The Journal of Multicultural Affairs, 2</a:t>
            </a:r>
            <a:r>
              <a:rPr lang="en-US" sz="1200" dirty="0">
                <a:latin typeface="Arial"/>
                <a:cs typeface="Arial"/>
              </a:rPr>
              <a:t>(1), 1-5. </a:t>
            </a:r>
            <a:br>
              <a:rPr lang="en-US" sz="1200" dirty="0">
                <a:latin typeface="Arial"/>
                <a:cs typeface="Arial"/>
              </a:rPr>
            </a:b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9144000" y="5257800"/>
            <a:ext cx="76200" cy="76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dirty="0"/>
              <a:t>			    			 </a:t>
            </a:r>
          </a:p>
          <a:p>
            <a:pPr algn="l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Content Placeholder 7" descr="Screen Shot 2018-03-10 at 4.44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7" t="-8698" r="2882" b="48716"/>
          <a:stretch/>
        </p:blipFill>
        <p:spPr>
          <a:xfrm>
            <a:off x="457200" y="533400"/>
            <a:ext cx="8077200" cy="5459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What was I Asking?</a:t>
            </a:r>
          </a:p>
        </p:txBody>
      </p:sp>
    </p:spTree>
    <p:extLst>
      <p:ext uri="{BB962C8B-B14F-4D97-AF65-F5344CB8AC3E}">
        <p14:creationId xmlns:p14="http://schemas.microsoft.com/office/powerpoint/2010/main" val="14177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286500"/>
            <a:ext cx="8991600" cy="990600"/>
          </a:xfrm>
        </p:spPr>
        <p:txBody>
          <a:bodyPr>
            <a:normAutofit fontScale="40000" lnSpcReduction="20000"/>
          </a:bodyPr>
          <a:lstStyle/>
          <a:p>
            <a:r>
              <a:rPr lang="en-US" sz="6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 graphic organizers; sentence stems</a:t>
            </a:r>
            <a:endParaRPr lang="en-US" sz="6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76200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Visuals not enough!!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</a:t>
            </a:r>
          </a:p>
          <a:p>
            <a:pPr marL="514350" indent="-514350">
              <a:buFont typeface="Wingdings" charset="2"/>
              <a:buChar char="Ø"/>
            </a:pPr>
            <a:endParaRPr lang="en-US" sz="4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2. Provide Access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4669390" cy="42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800" y="5381657"/>
            <a:ext cx="9194800" cy="990600"/>
          </a:xfrm>
        </p:spPr>
        <p:txBody>
          <a:bodyPr>
            <a:normAutofit fontScale="25000" lnSpcReduction="20000"/>
          </a:bodyPr>
          <a:lstStyle/>
          <a:p>
            <a:endParaRPr lang="en-US" sz="4800" dirty="0"/>
          </a:p>
          <a:p>
            <a:r>
              <a:rPr lang="en-US" sz="8000" dirty="0"/>
              <a:t> 	    				 </a:t>
            </a:r>
          </a:p>
          <a:p>
            <a:endParaRPr lang="en-US" dirty="0"/>
          </a:p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Activities written by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 Distance Learning for ELLs from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Teachers Pay Teachers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762000"/>
            <a:ext cx="8915400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sentence frames and own language</a:t>
            </a:r>
            <a:r>
              <a:rPr lang="en-US" sz="2800" dirty="0"/>
              <a:t>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/>
              <a:t> </a:t>
            </a:r>
            <a:r>
              <a:rPr lang="en-US" sz="2800" dirty="0"/>
              <a:t> 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2. Provide Access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905000"/>
            <a:ext cx="75819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Did I teach you Spanish? </a:t>
            </a:r>
          </a:p>
          <a:p>
            <a:pPr marL="914400" indent="-914400">
              <a:buAutoNum type="arabicPeriod"/>
            </a:pPr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We need to </a:t>
            </a:r>
            <a:r>
              <a:rPr lang="en-US" sz="4000" b="1" dirty="0">
                <a:solidFill>
                  <a:srgbClr val="0000FF"/>
                </a:solidFill>
                <a:latin typeface="Arial"/>
                <a:cs typeface="Arial"/>
              </a:rPr>
              <a:t>teach</a:t>
            </a:r>
            <a:r>
              <a:rPr lang="en-US" sz="4000" dirty="0">
                <a:latin typeface="Arial"/>
                <a:cs typeface="Arial"/>
              </a:rPr>
              <a:t> </a:t>
            </a:r>
          </a:p>
          <a:p>
            <a:r>
              <a:rPr lang="en-US" sz="4000" dirty="0">
                <a:latin typeface="Arial"/>
                <a:cs typeface="Arial"/>
              </a:rPr>
              <a:t>our students’ language.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1722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Lucas, T. (2011). Language, schooling, and the preparation of teachers for linguistic diversity. In T. Lucas (Ed.),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Teacher preparation for linguistically diverse classrooms: A resource for teacher educators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(pp. 3-17)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creen Shot 2018-03-10 at 2.3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18389"/>
            <a:ext cx="4458182" cy="4716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Tool #3</a:t>
            </a:r>
          </a:p>
        </p:txBody>
      </p:sp>
    </p:spTree>
    <p:extLst>
      <p:ext uri="{BB962C8B-B14F-4D97-AF65-F5344CB8AC3E}">
        <p14:creationId xmlns:p14="http://schemas.microsoft.com/office/powerpoint/2010/main" val="14100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752600"/>
            <a:ext cx="5753100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 students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more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at beginning of lesson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Spanglish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. Teach Language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Screen Shot 2018-03-10 at 2.38.4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24" y="1173018"/>
            <a:ext cx="3183358" cy="33676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94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71691"/>
            <a:ext cx="8839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What is a common practice that </a:t>
            </a:r>
            <a:r>
              <a:rPr lang="en-US" sz="3600" dirty="0" smtClean="0">
                <a:latin typeface="Arial"/>
                <a:cs typeface="Arial"/>
              </a:rPr>
              <a:t>is </a:t>
            </a:r>
            <a:r>
              <a:rPr lang="en-US" sz="3600" b="1" dirty="0" smtClean="0">
                <a:latin typeface="Arial"/>
                <a:cs typeface="Arial"/>
              </a:rPr>
              <a:t>NOT </a:t>
            </a:r>
            <a:r>
              <a:rPr lang="en-US" sz="3600" dirty="0">
                <a:latin typeface="Arial"/>
                <a:cs typeface="Arial"/>
              </a:rPr>
              <a:t>good for developing EBs’ language?</a:t>
            </a:r>
          </a:p>
          <a:p>
            <a:endParaRPr lang="en-US" sz="2000" dirty="0">
              <a:latin typeface="Arial"/>
              <a:cs typeface="Arial"/>
            </a:endParaRPr>
          </a:p>
          <a:p>
            <a:pPr marL="742950" indent="-742950">
              <a:buAutoNum type="alphaUcPeriod"/>
            </a:pP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Calling on students randomly </a:t>
            </a:r>
          </a:p>
          <a:p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      during whole group discussions.</a:t>
            </a:r>
          </a:p>
          <a:p>
            <a:pPr marL="742950" indent="-742950">
              <a:buAutoNum type="alphaUcPeriod" startAt="2"/>
            </a:pPr>
            <a:r>
              <a:rPr lang="en-US" sz="3600" dirty="0">
                <a:solidFill>
                  <a:srgbClr val="009051"/>
                </a:solidFill>
                <a:latin typeface="Arial"/>
                <a:cs typeface="Arial"/>
              </a:rPr>
              <a:t>Asking students to raise their </a:t>
            </a:r>
          </a:p>
          <a:p>
            <a:r>
              <a:rPr lang="en-US" sz="3600" dirty="0">
                <a:solidFill>
                  <a:srgbClr val="009051"/>
                </a:solidFill>
                <a:latin typeface="Arial"/>
                <a:cs typeface="Arial"/>
              </a:rPr>
              <a:t>      hands when they know the answers.</a:t>
            </a:r>
          </a:p>
          <a:p>
            <a:pPr marL="742950" indent="-742950">
              <a:buAutoNum type="alphaUcPeriod" startAt="3"/>
            </a:pP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Giving students speed tests to </a:t>
            </a:r>
          </a:p>
          <a:p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      learn their multiplication tables.</a:t>
            </a:r>
            <a:b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</a:br>
            <a:endParaRPr lang="en-US" sz="3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596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Arial"/>
                <a:cs typeface="Arial"/>
              </a:rPr>
              <a:t>Develop Your Language?</a:t>
            </a:r>
          </a:p>
        </p:txBody>
      </p:sp>
    </p:spTree>
    <p:extLst>
      <p:ext uri="{BB962C8B-B14F-4D97-AF65-F5344CB8AC3E}">
        <p14:creationId xmlns:p14="http://schemas.microsoft.com/office/powerpoint/2010/main" val="35296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6200"/>
            <a:ext cx="8839200" cy="104336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Cinco mas ocho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cinco mas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ocho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is five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Ocho is eight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mas?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means more.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either addition or multiplication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guess addition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plus eight equals thirteen.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is thirteen.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to answer in Spanish.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Diez, once, doce, trece!</a:t>
            </a:r>
          </a:p>
          <a:p>
            <a:pPr marL="514350" indent="-514350"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is trece!!!</a:t>
            </a:r>
          </a:p>
          <a:p>
            <a:pPr marL="514350" indent="-514350">
              <a:buFont typeface="Wingdings" charset="2"/>
              <a:buChar char="Ø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Teach </a:t>
            </a: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610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4632"/>
            <a:ext cx="8610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What were the </a:t>
            </a:r>
            <a:r>
              <a:rPr lang="en-US" sz="4000" dirty="0" smtClean="0">
                <a:latin typeface="Arial"/>
                <a:cs typeface="Arial"/>
              </a:rPr>
              <a:t>four </a:t>
            </a:r>
            <a:r>
              <a:rPr lang="en-US" sz="4000" dirty="0">
                <a:latin typeface="Arial"/>
                <a:cs typeface="Arial"/>
              </a:rPr>
              <a:t>words in </a:t>
            </a:r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BLUE</a:t>
            </a:r>
            <a:r>
              <a:rPr lang="en-US" sz="4000" dirty="0">
                <a:latin typeface="Arial"/>
                <a:cs typeface="Arial"/>
              </a:rPr>
              <a:t>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1.</a:t>
            </a:r>
            <a:br>
              <a:rPr lang="en-US" sz="4000" dirty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2.</a:t>
            </a:r>
            <a:br>
              <a:rPr lang="en-US" sz="4000" dirty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3</a:t>
            </a:r>
            <a:r>
              <a:rPr lang="en-US" sz="4000" dirty="0" smtClean="0">
                <a:latin typeface="Arial"/>
                <a:cs typeface="Arial"/>
              </a:rPr>
              <a:t>.</a:t>
            </a:r>
          </a:p>
          <a:p>
            <a:endParaRPr lang="en-US" sz="4000" dirty="0" smtClean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Tools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596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9" descr="Screen Shot 2020-05-12 at 4.12.3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11">
            <a:off x="6756248" y="194928"/>
            <a:ext cx="654931" cy="761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5161E-072B-B34C-8DA7-81A5E6D9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45752"/>
            <a:ext cx="4765509" cy="395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11801"/>
            <a:ext cx="8610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Teach EBs Math with MAT</a:t>
            </a:r>
            <a:endParaRPr lang="en-US" sz="4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1. </a:t>
            </a:r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sz="4000" dirty="0">
                <a:latin typeface="Arial"/>
                <a:cs typeface="Arial"/>
              </a:rPr>
              <a:t>indset</a:t>
            </a:r>
            <a:br>
              <a:rPr lang="en-US" sz="4000" dirty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2. </a:t>
            </a:r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4000" dirty="0">
                <a:latin typeface="Arial"/>
                <a:cs typeface="Arial"/>
              </a:rPr>
              <a:t>ccess</a:t>
            </a:r>
            <a:br>
              <a:rPr lang="en-US" sz="4000" dirty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>3. </a:t>
            </a:r>
            <a:r>
              <a:rPr lang="en-US" sz="40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4000" dirty="0">
                <a:latin typeface="Arial"/>
                <a:cs typeface="Arial"/>
              </a:rPr>
              <a:t>each (language</a:t>
            </a:r>
            <a:r>
              <a:rPr lang="en-US" sz="4000" dirty="0" smtClean="0">
                <a:latin typeface="Arial"/>
                <a:cs typeface="Arial"/>
              </a:rPr>
              <a:t>)</a:t>
            </a:r>
          </a:p>
          <a:p>
            <a:endParaRPr lang="en-US" sz="4000" dirty="0"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596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MAT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3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970633"/>
            <a:ext cx="906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u="sng" dirty="0"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How can we teach MAT to EBs?</a:t>
            </a:r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Class &amp; Online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70693"/>
            <a:ext cx="3841508" cy="43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472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Let me be your GUIDE for the next 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30 minutes.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Ø"/>
            </a:pP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You can be a GUIDE for your 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EBs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 descr="Screen Shot 2020-05-12 at 4.0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71" y="1219200"/>
            <a:ext cx="4116264" cy="5457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38641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970633"/>
            <a:ext cx="906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u="sng" dirty="0"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Could we read before math?</a:t>
            </a:r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ü"/>
            </a:pP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MATS for 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EBs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70693"/>
            <a:ext cx="3841508" cy="43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3364" y="2036103"/>
            <a:ext cx="1589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       </a:t>
            </a:r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00" b="1" dirty="0" smtClean="0">
                <a:solidFill>
                  <a:schemeClr val="bg1"/>
                </a:solidFill>
                <a:latin typeface="Arial"/>
                <a:cs typeface="Arial"/>
              </a:rPr>
              <a:t>Culturally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Responsive Book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854" y="1676400"/>
            <a:ext cx="160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lang="en-US" sz="4000" b="1" dirty="0"/>
          </a:p>
        </p:txBody>
      </p:sp>
      <p:pic>
        <p:nvPicPr>
          <p:cNvPr id="11" name="Picture 10" descr="C:\Users\ewingjs\Pictures\Saved Pictures\IMG_18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038600" cy="569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       </a:t>
            </a:r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Values 2 Languages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" y="1158875"/>
            <a:ext cx="4569692" cy="5676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648201" cy="56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       </a:t>
            </a:r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Values 2 Cultures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8240"/>
            <a:ext cx="5026267" cy="6309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20" y="1158240"/>
            <a:ext cx="4464779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       </a:t>
            </a:r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Values 2 Cultures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837"/>
            <a:ext cx="4572000" cy="577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6228"/>
            <a:ext cx="4572000" cy="57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845300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solidFill>
                <a:srgbClr val="0C3C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       </a:t>
            </a:r>
            <a:endParaRPr lang="en-US" sz="4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Juan Jose is ESPECIAL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87" y="1136073"/>
            <a:ext cx="4551724" cy="5748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61" y="1143000"/>
            <a:ext cx="4675626" cy="57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091" y="6019800"/>
            <a:ext cx="9144000" cy="990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for Hispanic ELs: A Teacher's Guide for the Classroom and Distance Learning</a:t>
            </a:r>
          </a:p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01521"/>
            <a:ext cx="5334000" cy="6447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Jose is at a quinceañera party. He dances for _____ minutes and then eats some enchiladas verdes. 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Then he dances for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more minutes. 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How long does Juan Jose dance in total?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MAT!!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79" y="1183048"/>
            <a:ext cx="3625239" cy="46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91200"/>
            <a:ext cx="9144000" cy="1219200"/>
          </a:xfrm>
        </p:spPr>
        <p:txBody>
          <a:bodyPr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Ewing, J. (2017). Facilitating pre-service teachers to learn the Mathematical Practices and engage English language learners.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Journal of Multicultural Affairs,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(1), 1-5.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+mn-lt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9144000" y="5257800"/>
            <a:ext cx="76200" cy="76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dirty="0"/>
              <a:t>			    			 </a:t>
            </a:r>
          </a:p>
          <a:p>
            <a:pPr algn="l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Content Placeholder 7" descr="Screen Shot 2018-03-10 at 4.44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7" t="-8698" r="2882" b="48716"/>
          <a:stretch/>
        </p:blipFill>
        <p:spPr>
          <a:xfrm>
            <a:off x="685800" y="609600"/>
            <a:ext cx="7630054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/>
                <a:cs typeface="Arial"/>
              </a:rPr>
              <a:t>NO MAT!!!</a:t>
            </a:r>
            <a:endParaRPr lang="en-US" sz="6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4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22712"/>
            <a:ext cx="914400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your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take-away</a:t>
            </a:r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from today?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share in the Chat</a:t>
            </a:r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Reflection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47108"/>
            <a:ext cx="3124200" cy="40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Thank you for letting me be your GUIDE.</a:t>
            </a:r>
          </a:p>
          <a:p>
            <a:pPr marL="571500" indent="-571500">
              <a:buFont typeface="Wingdings" charset="2"/>
              <a:buChar char="Ø"/>
            </a:pP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Good luck guiding your 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EBs with MAT.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 descr="Screen Shot 2020-05-12 at 4.0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219200"/>
            <a:ext cx="4038600" cy="5457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855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9236" y="1896386"/>
            <a:ext cx="5114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Pen and paper great for notes</a:t>
            </a:r>
          </a:p>
          <a:p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mail me for slides at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Ewingjs@sfasu.edu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US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 descr="Screen Shot 2020-05-12 at 4.1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36" y="1524000"/>
            <a:ext cx="3898584" cy="485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Pen and Paper</a:t>
            </a:r>
          </a:p>
        </p:txBody>
      </p:sp>
    </p:spTree>
    <p:extLst>
      <p:ext uri="{BB962C8B-B14F-4D97-AF65-F5344CB8AC3E}">
        <p14:creationId xmlns:p14="http://schemas.microsoft.com/office/powerpoint/2010/main" val="40300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		    			 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9067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i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en-US" sz="4800" i="1" dirty="0" smtClean="0">
                <a:latin typeface="Arial"/>
                <a:cs typeface="Arial"/>
              </a:rPr>
              <a:t>Learn more about MAT</a:t>
            </a:r>
            <a:endParaRPr lang="en-US" sz="4800" i="1" dirty="0">
              <a:latin typeface="Arial"/>
              <a:cs typeface="Arial"/>
            </a:endParaRPr>
          </a:p>
          <a:p>
            <a:pPr algn="ctr"/>
            <a:r>
              <a:rPr lang="en-US" sz="4800" i="1" dirty="0">
                <a:latin typeface="Arial"/>
                <a:cs typeface="Arial"/>
              </a:rPr>
              <a:t>at</a:t>
            </a:r>
          </a:p>
          <a:p>
            <a:pPr algn="ctr"/>
            <a:r>
              <a:rPr lang="en-US" sz="4800" b="1" i="1" dirty="0">
                <a:solidFill>
                  <a:srgbClr val="0070C0"/>
                </a:solidFill>
                <a:latin typeface="Arial"/>
                <a:cs typeface="Arial"/>
              </a:rPr>
              <a:t>EwingLearning.com</a:t>
            </a:r>
            <a:endParaRPr lang="en-US" sz="48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343400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0" b="1" dirty="0">
              <a:latin typeface="Arial"/>
              <a:cs typeface="Arial"/>
            </a:endParaRPr>
          </a:p>
        </p:txBody>
      </p:sp>
      <p:pic>
        <p:nvPicPr>
          <p:cNvPr id="1026" name="Picture 2" descr="https://www.nowaterriver.com/wp-content/uploads/2012/07/monstrous-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09812" cy="30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Monstrous Opportunity!</a:t>
            </a:r>
          </a:p>
        </p:txBody>
      </p:sp>
    </p:spTree>
    <p:extLst>
      <p:ext uri="{BB962C8B-B14F-4D97-AF65-F5344CB8AC3E}">
        <p14:creationId xmlns:p14="http://schemas.microsoft.com/office/powerpoint/2010/main" val="22068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6096000"/>
            <a:ext cx="9144000" cy="762000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Storytelling</a:t>
            </a:r>
          </a:p>
        </p:txBody>
      </p:sp>
      <p:pic>
        <p:nvPicPr>
          <p:cNvPr id="5" name="Picture 4" descr="Pic McMicha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4486470" cy="543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752600"/>
            <a:ext cx="8648700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“ELs, ELLs”: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“EBs”: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both languages</a:t>
            </a:r>
          </a:p>
          <a:p>
            <a:endParaRPr lang="en-US" sz="4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NCSM Position Paper: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 Learners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Words Matter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91200"/>
            <a:ext cx="9144000" cy="1219200"/>
          </a:xfrm>
        </p:spPr>
        <p:txBody>
          <a:bodyPr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Ewing, J. (2017). Facilitating pre-service teachers to learn the Mathematical Practices and engage English language learners.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Journal of Multicultural Affairs,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(1), 1-5.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+mn-lt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9144000" y="5257800"/>
            <a:ext cx="76200" cy="76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dirty="0"/>
              <a:t>			    			 </a:t>
            </a:r>
          </a:p>
          <a:p>
            <a:pPr algn="l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7BD3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endParaRPr lang="en-US" sz="96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l"/>
            <a:r>
              <a:rPr lang="en-US" dirty="0"/>
              <a:t>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Content Placeholder 7" descr="Screen Shot 2018-03-10 at 4.44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7" t="-8698" r="2882" b="48716"/>
          <a:stretch/>
        </p:blipFill>
        <p:spPr>
          <a:xfrm>
            <a:off x="685800" y="609600"/>
            <a:ext cx="7630054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Resuelve los Problemas</a:t>
            </a:r>
          </a:p>
        </p:txBody>
      </p:sp>
    </p:spTree>
    <p:extLst>
      <p:ext uri="{BB962C8B-B14F-4D97-AF65-F5344CB8AC3E}">
        <p14:creationId xmlns:p14="http://schemas.microsoft.com/office/powerpoint/2010/main" val="37421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19800"/>
            <a:ext cx="8153400" cy="533400"/>
          </a:xfrm>
        </p:spPr>
        <p:txBody>
          <a:bodyPr>
            <a:noAutofit/>
          </a:bodyPr>
          <a:lstStyle/>
          <a:p>
            <a:pPr algn="l"/>
            <a:r>
              <a:rPr lang="en-US" sz="1200" dirty="0"/>
              <a:t>			    				 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72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rgbClr val="00A89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12642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</a:t>
            </a:r>
            <a:r>
              <a:rPr lang="en-US" sz="4000" dirty="0" smtClean="0">
                <a:solidFill>
                  <a:srgbClr val="0000FF"/>
                </a:solidFill>
                <a:latin typeface="Arial"/>
                <a:cs typeface="Arial"/>
              </a:rPr>
              <a:t>feel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taught you in Spanish?</a:t>
            </a:r>
          </a:p>
          <a:p>
            <a:pPr marL="571500" indent="-571500">
              <a:buFont typeface="Wingdings" charset="2"/>
              <a:buChar char="Ø"/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I have taught you </a:t>
            </a:r>
            <a:r>
              <a:rPr lang="en-US" sz="4000" dirty="0" smtClean="0">
                <a:solidFill>
                  <a:srgbClr val="0000FF"/>
                </a:solidFill>
                <a:latin typeface="Arial"/>
                <a:cs typeface="Arial"/>
              </a:rPr>
              <a:t>better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915400" cy="1295400"/>
          </a:xfrm>
        </p:spPr>
        <p:txBody>
          <a:bodyPr>
            <a:normAutofit/>
          </a:bodyPr>
          <a:lstStyle/>
          <a:p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13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Las Matemáticas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742333"/>
            <a:ext cx="3500977" cy="39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8991600" cy="9906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sz="4800" dirty="0"/>
          </a:p>
          <a:p>
            <a:pPr algn="l"/>
            <a:r>
              <a:rPr lang="en-US" sz="8000" dirty="0"/>
              <a:t>	    				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41" y="1143000"/>
            <a:ext cx="9194560" cy="6063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</a:p>
          <a:p>
            <a:pPr marL="514350" indent="-514350">
              <a:buFont typeface="Wingdings" charset="2"/>
              <a:buChar char="Ø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Work in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C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Shot 2020-05-27 at 12.2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945740"/>
            <a:ext cx="6819900" cy="3716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F7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1870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74359</TotalTime>
  <Words>1448</Words>
  <Application>Microsoft Office PowerPoint</Application>
  <PresentationFormat>On-screen Show (4:3)</PresentationFormat>
  <Paragraphs>353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Franklin Gothic Book</vt:lpstr>
      <vt:lpstr>Wingdings</vt:lpstr>
      <vt:lpstr>Office Theme</vt:lpstr>
      <vt:lpstr>   By Dr. Jim Ewing SFA Diversity Conference 2/12/21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Ewing, J. (2017). Facilitating pre-service teachers to learn the Mathematical Practices and engage English language learners. The Journal of Multicultural Affairs, 2(1), 1-5.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Ewing (2017). Facilitating pre-service teachers to learn the Mathematical Practices and engage English language learners. The Journal of Multicultural Affairs, 2(1), 1-5.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Ewing, J. (2017). Facilitating pre-service teachers to learn the Mathematical Practices and engage English language learners. The Journal of Multicultural Affairs, 2(1), 1-5.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Jim Ewing</cp:lastModifiedBy>
  <cp:revision>471</cp:revision>
  <cp:lastPrinted>2019-06-06T21:43:57Z</cp:lastPrinted>
  <dcterms:created xsi:type="dcterms:W3CDTF">2017-07-09T22:47:17Z</dcterms:created>
  <dcterms:modified xsi:type="dcterms:W3CDTF">2021-03-02T20:58:39Z</dcterms:modified>
</cp:coreProperties>
</file>